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7" r:id="rId3"/>
    <p:sldId id="288" r:id="rId4"/>
    <p:sldId id="274" r:id="rId5"/>
    <p:sldId id="290" r:id="rId6"/>
    <p:sldId id="275" r:id="rId7"/>
    <p:sldId id="278" r:id="rId8"/>
    <p:sldId id="281" r:id="rId9"/>
    <p:sldId id="280" r:id="rId10"/>
    <p:sldId id="279" r:id="rId11"/>
    <p:sldId id="282" r:id="rId12"/>
    <p:sldId id="285" r:id="rId13"/>
    <p:sldId id="289" r:id="rId14"/>
    <p:sldId id="268" r:id="rId15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67D42-4525-4E6F-A14C-B0157265632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EE078D-4DA4-4B72-9601-F6DDB4490AA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必須完成學習時數</a:t>
          </a:r>
          <a:endParaRPr lang="en-US" altLang="zh-TW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0E9101-D20A-4448-BB96-34A81569E283}" type="parTrans" cxnId="{117FD6B6-65A7-46CC-9766-11A937CF509E}">
      <dgm:prSet/>
      <dgm:spPr/>
      <dgm:t>
        <a:bodyPr/>
        <a:lstStyle/>
        <a:p>
          <a:endParaRPr lang="zh-TW" altLang="en-US"/>
        </a:p>
      </dgm:t>
    </dgm:pt>
    <dgm:pt modelId="{86A09617-C15A-4EDD-A24B-61E8528E5801}" type="sibTrans" cxnId="{117FD6B6-65A7-46CC-9766-11A937CF509E}">
      <dgm:prSet/>
      <dgm:spPr/>
      <dgm:t>
        <a:bodyPr/>
        <a:lstStyle/>
        <a:p>
          <a:endParaRPr lang="zh-TW" altLang="en-US"/>
        </a:p>
      </dgm:t>
    </dgm:pt>
    <dgm:pt modelId="{57FF561A-8681-4B53-BA45-066DF31213CF}">
      <dgm:prSet phldrT="[文字]"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當前政府重大政策（</a:t>
          </a:r>
          <a:r>
            <a:rPr 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4CE610-E531-409E-A924-BF078879BC9E}" type="parTrans" cxnId="{B9A4A87E-8AC1-45BB-B5CB-857E81BBF6CB}">
      <dgm:prSet/>
      <dgm:spPr/>
      <dgm:t>
        <a:bodyPr/>
        <a:lstStyle/>
        <a:p>
          <a:endParaRPr lang="zh-TW" altLang="en-US"/>
        </a:p>
      </dgm:t>
    </dgm:pt>
    <dgm:pt modelId="{351223A4-44AE-48FA-AC07-D9EC6EBC0937}" type="sibTrans" cxnId="{B9A4A87E-8AC1-45BB-B5CB-857E81BBF6CB}">
      <dgm:prSet/>
      <dgm:spPr/>
      <dgm:t>
        <a:bodyPr/>
        <a:lstStyle/>
        <a:p>
          <a:endParaRPr lang="zh-TW" altLang="en-US"/>
        </a:p>
      </dgm:t>
    </dgm:pt>
    <dgm:pt modelId="{DD2EE539-16A1-4F08-863B-C76F66D5AC1F}">
      <dgm:prSet phldrT="[文字]"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環境教育（</a:t>
          </a:r>
          <a:r>
            <a:rPr 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C1E6AF-4A8B-4826-AEA5-8472FB447952}" type="parTrans" cxnId="{D9B9AAE7-6FB4-42D5-9DC1-D25354316B1C}">
      <dgm:prSet/>
      <dgm:spPr/>
      <dgm:t>
        <a:bodyPr/>
        <a:lstStyle/>
        <a:p>
          <a:endParaRPr lang="zh-TW" altLang="en-US"/>
        </a:p>
      </dgm:t>
    </dgm:pt>
    <dgm:pt modelId="{91B4F9C7-2365-49EE-B686-41A698D86365}" type="sibTrans" cxnId="{D9B9AAE7-6FB4-42D5-9DC1-D25354316B1C}">
      <dgm:prSet/>
      <dgm:spPr/>
      <dgm:t>
        <a:bodyPr/>
        <a:lstStyle/>
        <a:p>
          <a:endParaRPr lang="zh-TW" altLang="en-US"/>
        </a:p>
      </dgm:t>
    </dgm:pt>
    <dgm:pt modelId="{B37F7785-C72C-45C9-A690-A348999260A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其餘與業務相關學習時數（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dirty="0"/>
        </a:p>
      </dgm:t>
    </dgm:pt>
    <dgm:pt modelId="{D7084360-AB8B-4F3C-8BC9-18BE7DE366BB}" type="parTrans" cxnId="{DBC7A33C-EAF7-47EC-871C-3C7AA453AFB0}">
      <dgm:prSet/>
      <dgm:spPr/>
      <dgm:t>
        <a:bodyPr/>
        <a:lstStyle/>
        <a:p>
          <a:endParaRPr lang="zh-TW" altLang="en-US"/>
        </a:p>
      </dgm:t>
    </dgm:pt>
    <dgm:pt modelId="{6C16F938-42DF-495B-B7D3-2CE6962CE929}" type="sibTrans" cxnId="{DBC7A33C-EAF7-47EC-871C-3C7AA453AFB0}">
      <dgm:prSet/>
      <dgm:spPr/>
      <dgm:t>
        <a:bodyPr/>
        <a:lstStyle/>
        <a:p>
          <a:endParaRPr lang="zh-TW" altLang="en-US"/>
        </a:p>
      </dgm:t>
    </dgm:pt>
    <dgm:pt modelId="{A4F7F938-58C8-417C-A875-524208589F7C}">
      <dgm:prSet phldrT="[文字]"/>
      <dgm:spPr/>
      <dgm:t>
        <a:bodyPr/>
        <a:lstStyle/>
        <a:p>
          <a:r>
            <a:rPr lang="zh-TW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公務人員自行選讀與業務相關之課程。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724926-477B-424A-B8FB-72DE48453AB3}" type="parTrans" cxnId="{060DCD20-B4A8-41B7-AC05-4DB3B4F2D0BE}">
      <dgm:prSet/>
      <dgm:spPr/>
      <dgm:t>
        <a:bodyPr/>
        <a:lstStyle/>
        <a:p>
          <a:endParaRPr lang="zh-TW" altLang="en-US"/>
        </a:p>
      </dgm:t>
    </dgm:pt>
    <dgm:pt modelId="{D7194964-DEA1-4F50-B665-85557269F81F}" type="sibTrans" cxnId="{060DCD20-B4A8-41B7-AC05-4DB3B4F2D0BE}">
      <dgm:prSet/>
      <dgm:spPr/>
      <dgm:t>
        <a:bodyPr/>
        <a:lstStyle/>
        <a:p>
          <a:endParaRPr lang="zh-TW" altLang="en-US"/>
        </a:p>
      </dgm:t>
    </dgm:pt>
    <dgm:pt modelId="{C1C94154-A127-4ABF-9FC3-FED820309729}">
      <dgm:prSet phldrT="[文字]"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性別主流化（</a:t>
          </a:r>
          <a:r>
            <a: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小時）。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1973D3-34F4-4C97-A047-D3E02BDAC23E}" type="parTrans" cxnId="{137A0A2B-02F9-4F19-8E0B-448E5A2648CE}">
      <dgm:prSet/>
      <dgm:spPr/>
      <dgm:t>
        <a:bodyPr/>
        <a:lstStyle/>
        <a:p>
          <a:endParaRPr lang="zh-TW" altLang="en-US"/>
        </a:p>
      </dgm:t>
    </dgm:pt>
    <dgm:pt modelId="{34E8616A-5D5C-4705-B803-4AAE4B5946DF}" type="sibTrans" cxnId="{137A0A2B-02F9-4F19-8E0B-448E5A2648CE}">
      <dgm:prSet/>
      <dgm:spPr/>
      <dgm:t>
        <a:bodyPr/>
        <a:lstStyle/>
        <a:p>
          <a:endParaRPr lang="zh-TW" altLang="en-US"/>
        </a:p>
      </dgm:t>
    </dgm:pt>
    <dgm:pt modelId="{5D9008FE-CA52-46C2-8CBC-C0B895A0EBA0}">
      <dgm:prSet phldrT="[文字]"/>
      <dgm:spPr/>
      <dgm:t>
        <a:bodyPr/>
        <a:lstStyle/>
        <a:p>
          <a:r>
            <a:rPr 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行政中立</a:t>
          </a: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01B1040-2A09-4B09-B205-EA9B4A128155}" type="parTrans" cxnId="{C2DA85D8-862A-4D40-A19C-35AED9A4F704}">
      <dgm:prSet/>
      <dgm:spPr/>
      <dgm:t>
        <a:bodyPr/>
        <a:lstStyle/>
        <a:p>
          <a:endParaRPr lang="zh-TW" altLang="en-US"/>
        </a:p>
      </dgm:t>
    </dgm:pt>
    <dgm:pt modelId="{03C0A4F9-936E-4F85-B6AD-39C5F3C8C844}" type="sibTrans" cxnId="{C2DA85D8-862A-4D40-A19C-35AED9A4F704}">
      <dgm:prSet/>
      <dgm:spPr/>
      <dgm:t>
        <a:bodyPr/>
        <a:lstStyle/>
        <a:p>
          <a:endParaRPr lang="zh-TW" altLang="en-US"/>
        </a:p>
      </dgm:t>
    </dgm:pt>
    <dgm:pt modelId="{332BD2C7-2194-4C45-8B1C-8FC80AED7D65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原住民族文化（</a:t>
          </a:r>
          <a:r>
            <a: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小時）。</a:t>
          </a:r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71118E-1E6C-4859-9F15-0660EB516D31}" type="parTrans" cxnId="{97D2156E-2221-4890-A382-EF1959E24197}">
      <dgm:prSet/>
      <dgm:spPr/>
      <dgm:t>
        <a:bodyPr/>
        <a:lstStyle/>
        <a:p>
          <a:endParaRPr lang="zh-TW" altLang="en-US"/>
        </a:p>
      </dgm:t>
    </dgm:pt>
    <dgm:pt modelId="{0ECF8F61-A45E-4AD8-9D63-90DD79E09A9B}" type="sibTrans" cxnId="{97D2156E-2221-4890-A382-EF1959E24197}">
      <dgm:prSet/>
      <dgm:spPr/>
      <dgm:t>
        <a:bodyPr/>
        <a:lstStyle/>
        <a:p>
          <a:endParaRPr lang="zh-TW" altLang="en-US"/>
        </a:p>
      </dgm:t>
    </dgm:pt>
    <dgm:pt modelId="{3D76DAC8-B97E-408F-B349-6D0785D1D959}">
      <dgm:prSet phldrT="[文字]"/>
      <dgm:spPr/>
      <dgm:t>
        <a:bodyPr/>
        <a:lstStyle/>
        <a:p>
          <a:endParaRPr lang="zh-TW" altLang="en-US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54947B-C0C7-4A4B-9B30-B09DFC5706F5}" type="parTrans" cxnId="{2A58F50A-9B85-4045-8612-019BF365ECF6}">
      <dgm:prSet/>
      <dgm:spPr/>
      <dgm:t>
        <a:bodyPr/>
        <a:lstStyle/>
        <a:p>
          <a:endParaRPr lang="zh-TW" altLang="en-US"/>
        </a:p>
      </dgm:t>
    </dgm:pt>
    <dgm:pt modelId="{3840D656-E324-4FF5-A43C-185CA0C468F0}" type="sibTrans" cxnId="{2A58F50A-9B85-4045-8612-019BF365ECF6}">
      <dgm:prSet/>
      <dgm:spPr/>
      <dgm:t>
        <a:bodyPr/>
        <a:lstStyle/>
        <a:p>
          <a:endParaRPr lang="zh-TW" altLang="en-US"/>
        </a:p>
      </dgm:t>
    </dgm:pt>
    <dgm:pt modelId="{547884A9-EF28-44FC-AE77-078E154A32C0}" type="pres">
      <dgm:prSet presAssocID="{C9567D42-4525-4E6F-A14C-B015726563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7EAC814-A121-43AB-831D-81B0BB8887C3}" type="pres">
      <dgm:prSet presAssocID="{7AEE078D-4DA4-4B72-9601-F6DDB4490AAE}" presName="linNode" presStyleCnt="0"/>
      <dgm:spPr/>
    </dgm:pt>
    <dgm:pt modelId="{74FE5294-C1A3-45C1-ACAF-895980F08A91}" type="pres">
      <dgm:prSet presAssocID="{7AEE078D-4DA4-4B72-9601-F6DDB4490AA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FCC484-35BB-4A2C-8D8D-266ECC670B9F}" type="pres">
      <dgm:prSet presAssocID="{7AEE078D-4DA4-4B72-9601-F6DDB4490AAE}" presName="childShp" presStyleLbl="bgAccFollowNode1" presStyleIdx="0" presStyleCnt="2" custScaleX="138835" custScaleY="176433" custLinFactNeighborX="1871" custLinFactNeighborY="-385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2EC9ED-B8A0-4E36-BCDC-36A6770A39F1}" type="pres">
      <dgm:prSet presAssocID="{86A09617-C15A-4EDD-A24B-61E8528E5801}" presName="spacing" presStyleCnt="0"/>
      <dgm:spPr/>
    </dgm:pt>
    <dgm:pt modelId="{FA1A5CD8-3463-40F3-B5BB-85336A95654F}" type="pres">
      <dgm:prSet presAssocID="{B37F7785-C72C-45C9-A690-A348999260A8}" presName="linNode" presStyleCnt="0"/>
      <dgm:spPr/>
    </dgm:pt>
    <dgm:pt modelId="{7762B36A-BA10-4F50-9318-239ECFFFA6B6}" type="pres">
      <dgm:prSet presAssocID="{B37F7785-C72C-45C9-A690-A348999260A8}" presName="parentShp" presStyleLbl="node1" presStyleIdx="1" presStyleCnt="2" custScaleX="126967" custLinFactNeighborX="-4916" custLinFactNeighborY="50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58C28E-0D0E-4924-888E-9E31FB9844CF}" type="pres">
      <dgm:prSet presAssocID="{B37F7785-C72C-45C9-A690-A348999260A8}" presName="childShp" presStyleLbl="bgAccFollowNode1" presStyleIdx="1" presStyleCnt="2" custScaleX="1442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2AA19F-9CE0-46CA-A1BA-2F30C00CD1CE}" type="presOf" srcId="{5D9008FE-CA52-46C2-8CBC-C0B895A0EBA0}" destId="{EEFCC484-35BB-4A2C-8D8D-266ECC670B9F}" srcOrd="0" destOrd="4" presId="urn:microsoft.com/office/officeart/2005/8/layout/vList6"/>
    <dgm:cxn modelId="{C2DA85D8-862A-4D40-A19C-35AED9A4F704}" srcId="{7AEE078D-4DA4-4B72-9601-F6DDB4490AAE}" destId="{5D9008FE-CA52-46C2-8CBC-C0B895A0EBA0}" srcOrd="4" destOrd="0" parTransId="{401B1040-2A09-4B09-B205-EA9B4A128155}" sibTransId="{03C0A4F9-936E-4F85-B6AD-39C5F3C8C844}"/>
    <dgm:cxn modelId="{97D2156E-2221-4890-A382-EF1959E24197}" srcId="{7AEE078D-4DA4-4B72-9601-F6DDB4490AAE}" destId="{332BD2C7-2194-4C45-8B1C-8FC80AED7D65}" srcOrd="5" destOrd="0" parTransId="{A171118E-1E6C-4859-9F15-0660EB516D31}" sibTransId="{0ECF8F61-A45E-4AD8-9D63-90DD79E09A9B}"/>
    <dgm:cxn modelId="{69A1001B-3E5B-4EFC-894F-16DAC534F702}" type="presOf" srcId="{B37F7785-C72C-45C9-A690-A348999260A8}" destId="{7762B36A-BA10-4F50-9318-239ECFFFA6B6}" srcOrd="0" destOrd="0" presId="urn:microsoft.com/office/officeart/2005/8/layout/vList6"/>
    <dgm:cxn modelId="{2A58F50A-9B85-4045-8612-019BF365ECF6}" srcId="{7AEE078D-4DA4-4B72-9601-F6DDB4490AAE}" destId="{3D76DAC8-B97E-408F-B349-6D0785D1D959}" srcOrd="0" destOrd="0" parTransId="{8854947B-C0C7-4A4B-9B30-B09DFC5706F5}" sibTransId="{3840D656-E324-4FF5-A43C-185CA0C468F0}"/>
    <dgm:cxn modelId="{060DCD20-B4A8-41B7-AC05-4DB3B4F2D0BE}" srcId="{B37F7785-C72C-45C9-A690-A348999260A8}" destId="{A4F7F938-58C8-417C-A875-524208589F7C}" srcOrd="0" destOrd="0" parTransId="{6F724926-477B-424A-B8FB-72DE48453AB3}" sibTransId="{D7194964-DEA1-4F50-B665-85557269F81F}"/>
    <dgm:cxn modelId="{D9B9AAE7-6FB4-42D5-9DC1-D25354316B1C}" srcId="{7AEE078D-4DA4-4B72-9601-F6DDB4490AAE}" destId="{DD2EE539-16A1-4F08-863B-C76F66D5AC1F}" srcOrd="2" destOrd="0" parTransId="{6AC1E6AF-4A8B-4826-AEA5-8472FB447952}" sibTransId="{91B4F9C7-2365-49EE-B686-41A698D86365}"/>
    <dgm:cxn modelId="{EBA62895-2A25-4F72-8210-A72F572E11DA}" type="presOf" srcId="{DD2EE539-16A1-4F08-863B-C76F66D5AC1F}" destId="{EEFCC484-35BB-4A2C-8D8D-266ECC670B9F}" srcOrd="0" destOrd="2" presId="urn:microsoft.com/office/officeart/2005/8/layout/vList6"/>
    <dgm:cxn modelId="{F2DAC387-C88C-405C-96FC-154AC31FCA46}" type="presOf" srcId="{7AEE078D-4DA4-4B72-9601-F6DDB4490AAE}" destId="{74FE5294-C1A3-45C1-ACAF-895980F08A91}" srcOrd="0" destOrd="0" presId="urn:microsoft.com/office/officeart/2005/8/layout/vList6"/>
    <dgm:cxn modelId="{137A0A2B-02F9-4F19-8E0B-448E5A2648CE}" srcId="{7AEE078D-4DA4-4B72-9601-F6DDB4490AAE}" destId="{C1C94154-A127-4ABF-9FC3-FED820309729}" srcOrd="3" destOrd="0" parTransId="{B61973D3-34F4-4C97-A047-D3E02BDAC23E}" sibTransId="{34E8616A-5D5C-4705-B803-4AAE4B5946DF}"/>
    <dgm:cxn modelId="{8661DA68-FCB4-4FBD-9F39-8340EDF7DEC4}" type="presOf" srcId="{C1C94154-A127-4ABF-9FC3-FED820309729}" destId="{EEFCC484-35BB-4A2C-8D8D-266ECC670B9F}" srcOrd="0" destOrd="3" presId="urn:microsoft.com/office/officeart/2005/8/layout/vList6"/>
    <dgm:cxn modelId="{C90B5FB3-389C-4FAD-BC4A-11D99B381E4B}" type="presOf" srcId="{332BD2C7-2194-4C45-8B1C-8FC80AED7D65}" destId="{EEFCC484-35BB-4A2C-8D8D-266ECC670B9F}" srcOrd="0" destOrd="5" presId="urn:microsoft.com/office/officeart/2005/8/layout/vList6"/>
    <dgm:cxn modelId="{E8A2245C-AFBC-4DFB-A5BF-8BF03B6246A2}" type="presOf" srcId="{3D76DAC8-B97E-408F-B349-6D0785D1D959}" destId="{EEFCC484-35BB-4A2C-8D8D-266ECC670B9F}" srcOrd="0" destOrd="0" presId="urn:microsoft.com/office/officeart/2005/8/layout/vList6"/>
    <dgm:cxn modelId="{DBC7A33C-EAF7-47EC-871C-3C7AA453AFB0}" srcId="{C9567D42-4525-4E6F-A14C-B01572656321}" destId="{B37F7785-C72C-45C9-A690-A348999260A8}" srcOrd="1" destOrd="0" parTransId="{D7084360-AB8B-4F3C-8BC9-18BE7DE366BB}" sibTransId="{6C16F938-42DF-495B-B7D3-2CE6962CE929}"/>
    <dgm:cxn modelId="{ECE25EA8-6DBA-4510-B3BB-BE94048BD923}" type="presOf" srcId="{C9567D42-4525-4E6F-A14C-B01572656321}" destId="{547884A9-EF28-44FC-AE77-078E154A32C0}" srcOrd="0" destOrd="0" presId="urn:microsoft.com/office/officeart/2005/8/layout/vList6"/>
    <dgm:cxn modelId="{BAB0A8CC-5CCF-4163-93D0-37A6A3B7EE7A}" type="presOf" srcId="{57FF561A-8681-4B53-BA45-066DF31213CF}" destId="{EEFCC484-35BB-4A2C-8D8D-266ECC670B9F}" srcOrd="0" destOrd="1" presId="urn:microsoft.com/office/officeart/2005/8/layout/vList6"/>
    <dgm:cxn modelId="{F1C81EBE-44B6-4DE3-A67E-89AD4840603E}" type="presOf" srcId="{A4F7F938-58C8-417C-A875-524208589F7C}" destId="{FE58C28E-0D0E-4924-888E-9E31FB9844CF}" srcOrd="0" destOrd="0" presId="urn:microsoft.com/office/officeart/2005/8/layout/vList6"/>
    <dgm:cxn modelId="{117FD6B6-65A7-46CC-9766-11A937CF509E}" srcId="{C9567D42-4525-4E6F-A14C-B01572656321}" destId="{7AEE078D-4DA4-4B72-9601-F6DDB4490AAE}" srcOrd="0" destOrd="0" parTransId="{6A0E9101-D20A-4448-BB96-34A81569E283}" sibTransId="{86A09617-C15A-4EDD-A24B-61E8528E5801}"/>
    <dgm:cxn modelId="{B9A4A87E-8AC1-45BB-B5CB-857E81BBF6CB}" srcId="{7AEE078D-4DA4-4B72-9601-F6DDB4490AAE}" destId="{57FF561A-8681-4B53-BA45-066DF31213CF}" srcOrd="1" destOrd="0" parTransId="{EA4CE610-E531-409E-A924-BF078879BC9E}" sibTransId="{351223A4-44AE-48FA-AC07-D9EC6EBC0937}"/>
    <dgm:cxn modelId="{1F10F759-4A25-42CA-A136-2ADFEE49CDAD}" type="presParOf" srcId="{547884A9-EF28-44FC-AE77-078E154A32C0}" destId="{47EAC814-A121-43AB-831D-81B0BB8887C3}" srcOrd="0" destOrd="0" presId="urn:microsoft.com/office/officeart/2005/8/layout/vList6"/>
    <dgm:cxn modelId="{481B16E7-25FF-4ED6-9B9F-A76B56444959}" type="presParOf" srcId="{47EAC814-A121-43AB-831D-81B0BB8887C3}" destId="{74FE5294-C1A3-45C1-ACAF-895980F08A91}" srcOrd="0" destOrd="0" presId="urn:microsoft.com/office/officeart/2005/8/layout/vList6"/>
    <dgm:cxn modelId="{7C5DFAD8-20A6-4318-92E3-8F59EB4905FA}" type="presParOf" srcId="{47EAC814-A121-43AB-831D-81B0BB8887C3}" destId="{EEFCC484-35BB-4A2C-8D8D-266ECC670B9F}" srcOrd="1" destOrd="0" presId="urn:microsoft.com/office/officeart/2005/8/layout/vList6"/>
    <dgm:cxn modelId="{4DFFBD38-A1C7-4CB8-BF28-9AB65A15526C}" type="presParOf" srcId="{547884A9-EF28-44FC-AE77-078E154A32C0}" destId="{A12EC9ED-B8A0-4E36-BCDC-36A6770A39F1}" srcOrd="1" destOrd="0" presId="urn:microsoft.com/office/officeart/2005/8/layout/vList6"/>
    <dgm:cxn modelId="{6EB19890-E917-4D44-A4F9-86472BEC1FA4}" type="presParOf" srcId="{547884A9-EF28-44FC-AE77-078E154A32C0}" destId="{FA1A5CD8-3463-40F3-B5BB-85336A95654F}" srcOrd="2" destOrd="0" presId="urn:microsoft.com/office/officeart/2005/8/layout/vList6"/>
    <dgm:cxn modelId="{27E685FF-C42F-4CAE-8985-3B0FB1248CDB}" type="presParOf" srcId="{FA1A5CD8-3463-40F3-B5BB-85336A95654F}" destId="{7762B36A-BA10-4F50-9318-239ECFFFA6B6}" srcOrd="0" destOrd="0" presId="urn:microsoft.com/office/officeart/2005/8/layout/vList6"/>
    <dgm:cxn modelId="{038E8FAD-1DA2-4F36-B5DC-C2EE572F9106}" type="presParOf" srcId="{FA1A5CD8-3463-40F3-B5BB-85336A95654F}" destId="{FE58C28E-0D0E-4924-888E-9E31FB9844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CC484-35BB-4A2C-8D8D-266ECC670B9F}">
      <dsp:nvSpPr>
        <dsp:cNvPr id="0" name=""/>
        <dsp:cNvSpPr/>
      </dsp:nvSpPr>
      <dsp:spPr>
        <a:xfrm>
          <a:off x="1980019" y="0"/>
          <a:ext cx="4115980" cy="25725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當前政府重大政策（</a:t>
          </a:r>
          <a:r>
            <a:rPr 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環境教育（</a:t>
          </a:r>
          <a:r>
            <a:rPr 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性別主流化（</a:t>
          </a:r>
          <a:r>
            <a:rPr lang="en-US" alt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小時）。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行政中立</a:t>
          </a:r>
          <a:r>
            <a:rPr lang="zh-TW" alt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原住民族文化（</a:t>
          </a:r>
          <a:r>
            <a:rPr lang="en-US" altLang="zh-TW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8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小時）。</a:t>
          </a:r>
          <a:endParaRPr lang="zh-TW" altLang="en-US" sz="18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80019" y="321569"/>
        <a:ext cx="3151272" cy="1929416"/>
      </dsp:txXfrm>
    </dsp:sp>
    <dsp:sp modelId="{74FE5294-C1A3-45C1-ACAF-895980F08A91}">
      <dsp:nvSpPr>
        <dsp:cNvPr id="0" name=""/>
        <dsp:cNvSpPr/>
      </dsp:nvSpPr>
      <dsp:spPr>
        <a:xfrm>
          <a:off x="1790" y="557235"/>
          <a:ext cx="1976437" cy="145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必須完成學習時數</a:t>
          </a:r>
          <a:endParaRPr lang="en-US" altLang="zh-TW" sz="24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（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12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968" y="628413"/>
        <a:ext cx="1834081" cy="1315735"/>
      </dsp:txXfrm>
    </dsp:sp>
    <dsp:sp modelId="{FE58C28E-0D0E-4924-888E-9E31FB9844CF}">
      <dsp:nvSpPr>
        <dsp:cNvPr id="0" name=""/>
        <dsp:cNvSpPr/>
      </dsp:nvSpPr>
      <dsp:spPr>
        <a:xfrm>
          <a:off x="2254950" y="2718368"/>
          <a:ext cx="3838533" cy="14580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公務人員自行選讀與業務相關之課程。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254950" y="2900629"/>
        <a:ext cx="3291749" cy="1093569"/>
      </dsp:txXfrm>
    </dsp:sp>
    <dsp:sp modelId="{7762B36A-BA10-4F50-9318-239ECFFFA6B6}">
      <dsp:nvSpPr>
        <dsp:cNvPr id="0" name=""/>
        <dsp:cNvSpPr/>
      </dsp:nvSpPr>
      <dsp:spPr>
        <a:xfrm>
          <a:off x="0" y="2718372"/>
          <a:ext cx="2252434" cy="1458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其餘與業務相關學習時數（</a:t>
          </a: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8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小時）</a:t>
          </a:r>
          <a:endParaRPr lang="zh-TW" altLang="en-US" sz="2400" kern="1200" dirty="0"/>
        </a:p>
      </dsp:txBody>
      <dsp:txXfrm>
        <a:off x="71178" y="2789550"/>
        <a:ext cx="2110078" cy="1315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35" cy="493634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3634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BC88E5E4-3276-4DC0-85E2-726AB75F5118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379041"/>
            <a:ext cx="2946135" cy="493633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55" y="9379041"/>
            <a:ext cx="2946135" cy="493633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383219D8-1E80-4C2C-B19E-717187DF6C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89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CC29DDF8-6E7E-4DDD-95B0-03A2EE50FDAB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04CF607C-09DE-4923-9F30-46437B60B3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93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15BAC3-E7D2-4081-A9AE-2A648BA543A8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FC53-02D0-4EB7-B0DA-BC53D6752944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0119D-980F-4447-A414-B8BD14A72B50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35CAAB-BA2B-4920-988E-2526F333684E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38875A-18A6-4A22-BC38-004DD8BC65B2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43F2-A1CC-4C3A-A5B9-62DC8507AD85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466-5B2E-486C-9F7E-D5BE5113826C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FF8532-C13A-46AE-8969-FB804B32449D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A940F-8755-4469-9CD2-6FCBE5365121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D583C1-BB5C-43C0-9E3F-7D3B811D02C3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E80815-1E1D-49F4-B950-A1D3759F8318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656579-69A0-4375-A425-2B8C9BBA884B}" type="datetime1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CF117-01E6-4DF5-B186-1050CF06A0F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learning.taipei/elearn/courseinfo/index.php?courseid=1497" TargetMode="External"/><Relationship Id="rId13" Type="http://schemas.openxmlformats.org/officeDocument/2006/relationships/hyperlink" Target="http://elearning.taipei/elearn/course/view.php?id=802" TargetMode="External"/><Relationship Id="rId3" Type="http://schemas.openxmlformats.org/officeDocument/2006/relationships/hyperlink" Target="http://elearning.taipei/elearn/courseinfo/index.php?courseid=1126" TargetMode="External"/><Relationship Id="rId7" Type="http://schemas.openxmlformats.org/officeDocument/2006/relationships/hyperlink" Target="http://elearning.taipei/elearn/courseinfo/index.php?courseid=1498" TargetMode="External"/><Relationship Id="rId12" Type="http://schemas.openxmlformats.org/officeDocument/2006/relationships/hyperlink" Target="http://elearning.taipei/elearn/course/view.php?id=1396" TargetMode="External"/><Relationship Id="rId2" Type="http://schemas.openxmlformats.org/officeDocument/2006/relationships/hyperlink" Target="http://elearning.taipei/elearn/courseinfo/index.php?courseid=17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arning.taipei/elearn/courseinfo/index.php?courseid=1755" TargetMode="External"/><Relationship Id="rId11" Type="http://schemas.openxmlformats.org/officeDocument/2006/relationships/hyperlink" Target="http://elearning.taipei/elearn/course/view.php?id=860" TargetMode="External"/><Relationship Id="rId5" Type="http://schemas.openxmlformats.org/officeDocument/2006/relationships/hyperlink" Target="http://elearning.taipei/elearn/courseinfo/index.php?courseid=1756" TargetMode="External"/><Relationship Id="rId15" Type="http://schemas.openxmlformats.org/officeDocument/2006/relationships/hyperlink" Target="http://elearning.taipei/elearn/course/view.php?id=866" TargetMode="External"/><Relationship Id="rId10" Type="http://schemas.openxmlformats.org/officeDocument/2006/relationships/hyperlink" Target="http://elearning.taipei/elearn/courseinfo/index.php?courseid=1514" TargetMode="External"/><Relationship Id="rId4" Type="http://schemas.openxmlformats.org/officeDocument/2006/relationships/hyperlink" Target="http://elearning.taipei/elearn/courseinfo/index.php?courseid=327" TargetMode="External"/><Relationship Id="rId9" Type="http://schemas.openxmlformats.org/officeDocument/2006/relationships/hyperlink" Target="http://elearning.taipei/elearn/courseinfo/index.php?courseid=171" TargetMode="External"/><Relationship Id="rId14" Type="http://schemas.openxmlformats.org/officeDocument/2006/relationships/hyperlink" Target="http://elearning.taipei/elearn/course/view.php?id=17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6172200" cy="2038378"/>
          </a:xfrm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業務相關學習時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28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28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264" y="67294"/>
            <a:ext cx="7467600" cy="1143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6" y="2277417"/>
            <a:ext cx="7467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716016" y="4048123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33323" y="4397369"/>
            <a:ext cx="20630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33323" y="4685401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124744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勾選「環境教育終身學習網」並注意「終身學習入口網」是否已取消勾選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填入「機關代碼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379040000E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「真實姓名」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08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" y="2564904"/>
            <a:ext cx="7467600" cy="407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09395" y="2996952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11760" y="6165304"/>
            <a:ext cx="172819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196752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將「同意條款」及「完全瞭解並同意上述事項」打勾。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49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143000"/>
          </a:xfrm>
        </p:spPr>
        <p:txBody>
          <a:bodyPr/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467600" cy="445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27359" y="3861048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19872" y="4725144"/>
            <a:ext cx="22322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67544" y="1196752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課程搜尋：性別主流化、環境教育、行政中立、重大政策、原住民。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性別主流化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(410)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辨別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方法如下圖所示：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0" y="2378075"/>
            <a:ext cx="5575300" cy="21018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27984" y="3429000"/>
            <a:ext cx="432048" cy="2880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Picture 31" descr="new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056784" cy="53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627784" y="3068960"/>
            <a:ext cx="475252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 &amp;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6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日起業務相關學習時數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內涵（臺北市政府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不適用人事人員）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pPr algn="just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，各機關（構）公務人員每人每年學習時數規定將聚焦於業務相關之學習活動，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業務相關學習時數仍維持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，必需完成學習課程清單如下：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31855248"/>
              </p:ext>
            </p:extLst>
          </p:nvPr>
        </p:nvGraphicFramePr>
        <p:xfrm>
          <a:off x="323528" y="2348880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8100392" y="5754597"/>
            <a:ext cx="609600" cy="521208"/>
          </a:xfrm>
        </p:spPr>
        <p:txBody>
          <a:bodyPr/>
          <a:lstStyle/>
          <a:p>
            <a:fld id="{134CF117-01E6-4DF5-B186-1050CF06A0FC}" type="slidenum">
              <a:rPr lang="zh-TW" altLang="en-US" smtClean="0"/>
              <a:t>2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154551" y="2850928"/>
            <a:ext cx="1974507" cy="3018249"/>
            <a:chOff x="4765" y="576450"/>
            <a:chExt cx="1974507" cy="1508370"/>
          </a:xfrm>
        </p:grpSpPr>
        <p:sp>
          <p:nvSpPr>
            <p:cNvPr id="7" name="圓角矩形 6"/>
            <p:cNvSpPr/>
            <p:nvPr/>
          </p:nvSpPr>
          <p:spPr>
            <a:xfrm>
              <a:off x="4765" y="576450"/>
              <a:ext cx="1974507" cy="150837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78398" y="650083"/>
              <a:ext cx="1827241" cy="1361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業務相關學習時數</a:t>
              </a:r>
              <a:endPara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（</a:t>
              </a:r>
              <a:r>
                <a:rPr lang="en-US" altLang="zh-TW" sz="24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20</a:t>
              </a:r>
              <a:r>
                <a:rPr lang="zh-TW" altLang="en-US" sz="2400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小時）</a:t>
              </a:r>
              <a:endParaRPr lang="zh-TW" altLang="en-US" sz="2400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5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pPr algn="ctr"/>
            <a:r>
              <a:rPr lang="zh-TW" altLang="en-US" dirty="0"/>
              <a:t>公務人員需研習業務相關學習時數</a:t>
            </a:r>
            <a:r>
              <a:rPr lang="en-US" altLang="zh-TW" dirty="0"/>
              <a:t>20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</a:t>
            </a:r>
            <a:r>
              <a:rPr lang="en-US" altLang="zh-TW" dirty="0" err="1" smtClean="0"/>
              <a:t>懶人包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47500" lnSpcReduction="20000"/>
          </a:bodyPr>
          <a:lstStyle/>
          <a:p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【每年必須完成課程時數課程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】請先登入台北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大之後再點選連結</a:t>
            </a:r>
          </a:p>
          <a:p>
            <a:pPr marL="0" indent="0">
              <a:buNone/>
            </a:pPr>
            <a:endParaRPr lang="zh-TW" altLang="zh-TW" dirty="0"/>
          </a:p>
          <a:p>
            <a:r>
              <a:rPr lang="en-US" altLang="zh-TW" b="1" u="sng" dirty="0" err="1">
                <a:hlinkClick r:id="rId2"/>
              </a:rPr>
              <a:t>產業創新計畫</a:t>
            </a:r>
            <a:r>
              <a:rPr lang="en-US" altLang="zh-TW" b="1" dirty="0"/>
              <a:t> 1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3"/>
              </a:rPr>
              <a:t>[</a:t>
            </a:r>
            <a:r>
              <a:rPr lang="en-US" altLang="zh-TW" b="1" u="sng" dirty="0" err="1">
                <a:hlinkClick r:id="rId3"/>
              </a:rPr>
              <a:t>環境教育</a:t>
            </a:r>
            <a:r>
              <a:rPr lang="en-US" altLang="zh-TW" b="1" u="sng" dirty="0">
                <a:hlinkClick r:id="rId3"/>
              </a:rPr>
              <a:t>]</a:t>
            </a:r>
            <a:r>
              <a:rPr lang="en-US" altLang="zh-TW" b="1" u="sng" dirty="0" err="1">
                <a:hlinkClick r:id="rId3"/>
              </a:rPr>
              <a:t>謝明昌-決勝於千里之外-氣象情資運用</a:t>
            </a:r>
            <a:r>
              <a:rPr lang="en-US" altLang="zh-TW" b="1" dirty="0"/>
              <a:t> 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4"/>
              </a:rPr>
              <a:t>[</a:t>
            </a:r>
            <a:r>
              <a:rPr lang="en-US" altLang="zh-TW" b="1" u="sng" dirty="0" err="1">
                <a:hlinkClick r:id="rId4"/>
              </a:rPr>
              <a:t>環境教育</a:t>
            </a:r>
            <a:r>
              <a:rPr lang="en-US" altLang="zh-TW" b="1" u="sng" dirty="0">
                <a:hlinkClick r:id="rId4"/>
              </a:rPr>
              <a:t>]</a:t>
            </a:r>
            <a:r>
              <a:rPr lang="en-US" altLang="zh-TW" b="1" u="sng" dirty="0" err="1">
                <a:hlinkClick r:id="rId4"/>
              </a:rPr>
              <a:t>重大災害風險分析及防災對策</a:t>
            </a:r>
            <a:r>
              <a:rPr lang="en-US" altLang="zh-TW" b="1" dirty="0"/>
              <a:t> 2</a:t>
            </a:r>
            <a:r>
              <a:rPr lang="zh-TW" altLang="zh-TW" b="1" dirty="0" smtClean="0"/>
              <a:t>小時</a:t>
            </a:r>
            <a:endParaRPr lang="en-US" altLang="zh-TW" b="1" dirty="0" smtClean="0"/>
          </a:p>
          <a:p>
            <a:r>
              <a:rPr lang="en-US" altLang="zh-TW" b="1" u="sng" dirty="0">
                <a:hlinkClick r:id="rId5"/>
              </a:rPr>
              <a:t>[</a:t>
            </a:r>
            <a:r>
              <a:rPr lang="en-US" altLang="zh-TW" sz="2300" b="1" u="sng" dirty="0" err="1">
                <a:hlinkClick r:id="rId5"/>
              </a:rPr>
              <a:t>性別主流化</a:t>
            </a:r>
            <a:r>
              <a:rPr lang="en-US" altLang="zh-TW" sz="2300" b="1" u="sng" dirty="0">
                <a:hlinkClick r:id="rId5"/>
              </a:rPr>
              <a:t>]打造職場新天地－CEDAW第11條「工作平等權利」-</a:t>
            </a:r>
            <a:r>
              <a:rPr lang="en-US" altLang="zh-TW" sz="2300" b="1" u="sng" dirty="0" err="1">
                <a:hlinkClick r:id="rId5"/>
              </a:rPr>
              <a:t>行政院人事行政總處公務人力發展中心提供</a:t>
            </a:r>
            <a:r>
              <a:rPr lang="en-US" altLang="zh-TW" b="1" dirty="0"/>
              <a:t>  2</a:t>
            </a:r>
            <a:r>
              <a:rPr lang="zh-TW" altLang="zh-TW" b="1" dirty="0"/>
              <a:t>小時</a:t>
            </a:r>
          </a:p>
          <a:p>
            <a:r>
              <a:rPr lang="en-US" altLang="zh-TW" sz="2300" b="1" u="sng" dirty="0">
                <a:hlinkClick r:id="rId6"/>
              </a:rPr>
              <a:t>[</a:t>
            </a:r>
            <a:r>
              <a:rPr lang="en-US" altLang="zh-TW" sz="2300" b="1" u="sng" dirty="0" err="1">
                <a:hlinkClick r:id="rId6"/>
              </a:rPr>
              <a:t>性別主流化</a:t>
            </a:r>
            <a:r>
              <a:rPr lang="en-US" altLang="zh-TW" sz="2300" b="1" u="sng" dirty="0">
                <a:hlinkClick r:id="rId6"/>
              </a:rPr>
              <a:t>]CEDAW施行法第5條「社會文化之改變與母性之保障」-</a:t>
            </a:r>
            <a:r>
              <a:rPr lang="en-US" altLang="zh-TW" sz="2300" b="1" u="sng" dirty="0" err="1">
                <a:hlinkClick r:id="rId6"/>
              </a:rPr>
              <a:t>行政院人事行政總處公務人力發展中心提供</a:t>
            </a:r>
            <a:r>
              <a:rPr lang="en-US" altLang="zh-TW" sz="2300" b="1" dirty="0"/>
              <a:t>  </a:t>
            </a:r>
            <a:r>
              <a:rPr lang="en-US" altLang="zh-TW" b="1" dirty="0"/>
              <a:t>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7"/>
              </a:rPr>
              <a:t>[</a:t>
            </a:r>
            <a:r>
              <a:rPr lang="en-US" altLang="zh-TW" sz="2300" b="1" u="sng" dirty="0" err="1">
                <a:hlinkClick r:id="rId7"/>
              </a:rPr>
              <a:t>性別主流化</a:t>
            </a:r>
            <a:r>
              <a:rPr lang="en-US" altLang="zh-TW" sz="2300" b="1" u="sng" dirty="0">
                <a:hlinkClick r:id="rId7"/>
              </a:rPr>
              <a:t>]</a:t>
            </a:r>
            <a:r>
              <a:rPr lang="en-US" altLang="zh-TW" sz="2300" b="1" u="sng" dirty="0" err="1">
                <a:hlinkClick r:id="rId7"/>
              </a:rPr>
              <a:t>CEDAW施行法-實質平等、直接與間接歧視-</a:t>
            </a:r>
            <a:r>
              <a:rPr lang="en-US" altLang="zh-TW" sz="2300" b="1" u="sng" dirty="0" err="1" smtClean="0">
                <a:hlinkClick r:id="rId7"/>
              </a:rPr>
              <a:t>行政院人事行政總處公務人力發展中心提供</a:t>
            </a:r>
            <a:r>
              <a:rPr lang="zh-TW" altLang="en-US" sz="1100" b="1" dirty="0"/>
              <a:t> </a:t>
            </a:r>
            <a:r>
              <a:rPr lang="zh-TW" altLang="en-US" sz="1100" b="1" dirty="0" smtClean="0"/>
              <a:t>  </a:t>
            </a:r>
            <a:r>
              <a:rPr lang="en-US" altLang="zh-TW" b="1" dirty="0" smtClean="0"/>
              <a:t>3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8"/>
              </a:rPr>
              <a:t>[</a:t>
            </a:r>
            <a:r>
              <a:rPr lang="en-US" altLang="zh-TW" b="1" u="sng" dirty="0" err="1">
                <a:hlinkClick r:id="rId8"/>
              </a:rPr>
              <a:t>性別主流化</a:t>
            </a:r>
            <a:r>
              <a:rPr lang="en-US" altLang="zh-TW" b="1" u="sng" dirty="0">
                <a:hlinkClick r:id="rId8"/>
              </a:rPr>
              <a:t>]</a:t>
            </a:r>
            <a:r>
              <a:rPr lang="en-US" altLang="zh-TW" b="1" u="sng" dirty="0" err="1">
                <a:hlinkClick r:id="rId8"/>
              </a:rPr>
              <a:t>CEDAW施行法-暫行特別措施及案例-行政院人事行政總處公務人力發展中心提供</a:t>
            </a:r>
            <a:r>
              <a:rPr lang="en-US" altLang="zh-TW" b="1" dirty="0"/>
              <a:t>  3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 smtClean="0">
                <a:hlinkClick r:id="rId9"/>
              </a:rPr>
              <a:t>[</a:t>
            </a:r>
            <a:r>
              <a:rPr lang="en-US" altLang="zh-TW" b="1" u="sng" dirty="0" err="1">
                <a:hlinkClick r:id="rId9"/>
              </a:rPr>
              <a:t>原住民</a:t>
            </a:r>
            <a:r>
              <a:rPr lang="en-US" altLang="zh-TW" b="1" u="sng" dirty="0">
                <a:hlinkClick r:id="rId9"/>
              </a:rPr>
              <a:t>]</a:t>
            </a:r>
            <a:r>
              <a:rPr lang="en-US" altLang="zh-TW" b="1" u="sng" dirty="0" err="1">
                <a:hlinkClick r:id="rId9"/>
              </a:rPr>
              <a:t>蔡宜錦-時尚原住民特色產品</a:t>
            </a:r>
            <a:r>
              <a:rPr lang="en-US" altLang="zh-TW" b="1" dirty="0"/>
              <a:t> 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 err="1">
                <a:hlinkClick r:id="rId10"/>
              </a:rPr>
              <a:t>行政中立理論與實務</a:t>
            </a:r>
            <a:r>
              <a:rPr lang="en-US" altLang="zh-TW" b="1" dirty="0"/>
              <a:t> 2</a:t>
            </a:r>
            <a:r>
              <a:rPr lang="zh-TW" altLang="zh-TW" b="1" dirty="0" smtClean="0"/>
              <a:t>小時</a:t>
            </a:r>
            <a:endParaRPr lang="en-US" altLang="zh-TW" b="1" dirty="0" smtClean="0"/>
          </a:p>
          <a:p>
            <a:pPr marL="0" indent="0">
              <a:buNone/>
            </a:pPr>
            <a:endParaRPr lang="zh-TW" altLang="zh-TW" b="1" dirty="0"/>
          </a:p>
          <a:p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【其他自行選讀與業務相關課程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-8</a:t>
            </a:r>
            <a:r>
              <a:rPr lang="zh-TW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25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業務相關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課程因認定較為寬鬆，除以下懶人包外，也可自行找尋與業務相關課程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如採購、行政、環境教育、多元族群、民主治理價值課程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。請先登入台北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大之後再點選</a:t>
            </a:r>
            <a:r>
              <a:rPr lang="zh-TW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連結</a:t>
            </a:r>
            <a:endParaRPr lang="en-US" altLang="zh-TW" sz="2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500" b="1" u="sng" dirty="0" smtClean="0">
              <a:latin typeface="標楷體" panose="03000509000000000000" pitchFamily="65" charset="-120"/>
              <a:ea typeface="標楷體" panose="03000509000000000000" pitchFamily="65" charset="-120"/>
              <a:hlinkClick r:id="rId11"/>
            </a:endParaRPr>
          </a:p>
          <a:p>
            <a:r>
              <a:rPr lang="en-US" altLang="zh-TW" b="1" u="sng" dirty="0" smtClean="0">
                <a:hlinkClick r:id="rId11"/>
              </a:rPr>
              <a:t>[</a:t>
            </a:r>
            <a:r>
              <a:rPr lang="en-US" altLang="zh-TW" b="1" u="sng" dirty="0" err="1">
                <a:hlinkClick r:id="rId11"/>
              </a:rPr>
              <a:t>環境教育</a:t>
            </a:r>
            <a:r>
              <a:rPr lang="en-US" altLang="zh-TW" b="1" u="sng" dirty="0">
                <a:hlinkClick r:id="rId11"/>
              </a:rPr>
              <a:t>]</a:t>
            </a:r>
            <a:r>
              <a:rPr lang="en-US" altLang="zh-TW" b="1" u="sng" dirty="0" err="1">
                <a:hlinkClick r:id="rId11"/>
              </a:rPr>
              <a:t>認識蔬菜分類及繁殖技巧</a:t>
            </a:r>
            <a:r>
              <a:rPr lang="en-US" altLang="zh-TW" b="1" dirty="0"/>
              <a:t> 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 err="1">
                <a:hlinkClick r:id="rId12"/>
              </a:rPr>
              <a:t>公務人員法律責任</a:t>
            </a:r>
            <a:r>
              <a:rPr lang="en-US" altLang="zh-TW" b="1" u="sng" dirty="0">
                <a:hlinkClick r:id="rId12"/>
              </a:rPr>
              <a:t>—</a:t>
            </a:r>
            <a:r>
              <a:rPr lang="en-US" altLang="zh-TW" b="1" u="sng" dirty="0" err="1">
                <a:hlinkClick r:id="rId12"/>
              </a:rPr>
              <a:t>刑事責任-地方行政研習中心提供</a:t>
            </a:r>
            <a:r>
              <a:rPr lang="en-US" altLang="zh-TW" b="1" dirty="0"/>
              <a:t> 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13"/>
              </a:rPr>
              <a:t>[</a:t>
            </a:r>
            <a:r>
              <a:rPr lang="en-US" altLang="zh-TW" b="1" u="sng" dirty="0" err="1">
                <a:hlinkClick r:id="rId13"/>
              </a:rPr>
              <a:t>性別主流化</a:t>
            </a:r>
            <a:r>
              <a:rPr lang="en-US" altLang="zh-TW" b="1" u="sng" dirty="0">
                <a:hlinkClick r:id="rId13"/>
              </a:rPr>
              <a:t>]</a:t>
            </a:r>
            <a:r>
              <a:rPr lang="en-US" altLang="zh-TW" b="1" u="sng" dirty="0" err="1">
                <a:hlinkClick r:id="rId13"/>
              </a:rPr>
              <a:t>如何在生活中落實性別平等</a:t>
            </a:r>
            <a:r>
              <a:rPr lang="en-US" altLang="zh-TW" b="1" dirty="0"/>
              <a:t> 2</a:t>
            </a:r>
            <a:r>
              <a:rPr lang="zh-TW" altLang="zh-TW" b="1" dirty="0"/>
              <a:t>小時</a:t>
            </a:r>
          </a:p>
          <a:p>
            <a:r>
              <a:rPr lang="en-US" altLang="zh-TW" sz="2300" b="1" u="sng" dirty="0">
                <a:hlinkClick r:id="rId14"/>
              </a:rPr>
              <a:t>[</a:t>
            </a:r>
            <a:r>
              <a:rPr lang="en-US" altLang="zh-TW" sz="2300" b="1" u="sng" dirty="0" err="1">
                <a:hlinkClick r:id="rId14"/>
              </a:rPr>
              <a:t>原住民</a:t>
            </a:r>
            <a:r>
              <a:rPr lang="en-US" altLang="zh-TW" sz="2300" b="1" u="sng" dirty="0">
                <a:hlinkClick r:id="rId14"/>
              </a:rPr>
              <a:t>]許建翔、劉妙華-中式簡餐製作2-泰雅狩獵飯、打那雞湯、豬肉水餃</a:t>
            </a:r>
            <a:r>
              <a:rPr lang="en-US" altLang="zh-TW" b="1" dirty="0"/>
              <a:t> 2</a:t>
            </a:r>
            <a:r>
              <a:rPr lang="zh-TW" altLang="zh-TW" b="1" dirty="0"/>
              <a:t>小時</a:t>
            </a:r>
          </a:p>
          <a:p>
            <a:r>
              <a:rPr lang="en-US" altLang="zh-TW" b="1" u="sng" dirty="0">
                <a:hlinkClick r:id="rId15"/>
              </a:rPr>
              <a:t>[</a:t>
            </a:r>
            <a:r>
              <a:rPr lang="en-US" altLang="zh-TW" b="1" u="sng" dirty="0" err="1">
                <a:hlinkClick r:id="rId15"/>
              </a:rPr>
              <a:t>環境教育</a:t>
            </a:r>
            <a:r>
              <a:rPr lang="en-US" altLang="zh-TW" b="1" u="sng" dirty="0">
                <a:hlinkClick r:id="rId15"/>
              </a:rPr>
              <a:t>]</a:t>
            </a:r>
            <a:r>
              <a:rPr lang="en-US" altLang="zh-TW" b="1" u="sng" dirty="0" err="1">
                <a:hlinkClick r:id="rId15"/>
              </a:rPr>
              <a:t>葉菜類蔬菜盆植栽培教學</a:t>
            </a:r>
            <a:r>
              <a:rPr lang="en-US" altLang="zh-TW" b="1" dirty="0"/>
              <a:t> 1</a:t>
            </a:r>
            <a:r>
              <a:rPr lang="zh-TW" altLang="zh-TW" b="1" dirty="0"/>
              <a:t>小時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9718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70051" y="2852936"/>
            <a:ext cx="1008112" cy="26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95536" y="1257814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資訊服務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C:\Users\AEAA-BOE24\Downloads\未命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20186"/>
            <a:ext cx="8371399" cy="34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7" r="21798" b="5671"/>
          <a:stretch/>
        </p:blipFill>
        <p:spPr bwMode="auto">
          <a:xfrm>
            <a:off x="395536" y="1628800"/>
            <a:ext cx="7876237" cy="45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067944" y="1988840"/>
            <a:ext cx="374441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4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2997"/>
            <a:ext cx="7467600" cy="114300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設定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23528" y="1268760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進入臺北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點選「我的課程」中「學習紀錄」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r="1828" b="7463"/>
          <a:stretch/>
        </p:blipFill>
        <p:spPr bwMode="auto">
          <a:xfrm>
            <a:off x="108567" y="2060848"/>
            <a:ext cx="8783913" cy="397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35104" y="2560528"/>
            <a:ext cx="100811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3400" y="2996952"/>
            <a:ext cx="144430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9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484784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請提醒同仁完成「研習時數核發設定」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027" b="5649"/>
          <a:stretch/>
        </p:blipFill>
        <p:spPr bwMode="auto">
          <a:xfrm>
            <a:off x="107504" y="1988840"/>
            <a:ext cx="8937248" cy="40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51520" y="5589240"/>
            <a:ext cx="20882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6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" y="2348880"/>
            <a:ext cx="7467600" cy="436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016896" y="4149080"/>
            <a:ext cx="1008112" cy="240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67573" y="4509120"/>
            <a:ext cx="2185625" cy="240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457200" y="1412776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請勾選「終身學習入口網」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填入「機關代碼」：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379040000E</a:t>
            </a:r>
          </a:p>
        </p:txBody>
      </p:sp>
    </p:spTree>
    <p:extLst>
      <p:ext uri="{BB962C8B-B14F-4D97-AF65-F5344CB8AC3E}">
        <p14:creationId xmlns:p14="http://schemas.microsoft.com/office/powerpoint/2010/main" val="2877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143000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如何從員工愛上網進入臺北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大及設定研習時數核發設定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4CF117-01E6-4DF5-B186-1050CF06A0FC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9" y="2420888"/>
            <a:ext cx="7467600" cy="41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55005" y="6165304"/>
            <a:ext cx="1695561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55005" y="2852936"/>
            <a:ext cx="983193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196752"/>
            <a:ext cx="7571184" cy="1324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將「同意條款」及「完全瞭解並同意上述事項」打勾。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9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1783</TotalTime>
  <Words>528</Words>
  <Application>Microsoft Office PowerPoint</Application>
  <PresentationFormat>如螢幕大小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壁窗</vt:lpstr>
      <vt:lpstr>業務相關學習時數說明</vt:lpstr>
      <vt:lpstr>一、106年1月1日起業務相關學習時數內涵（臺北市政府-不適用人事人員）</vt:lpstr>
      <vt:lpstr>公務人員需研習業務相關學習時數20小時 -懶人包</vt:lpstr>
      <vt:lpstr>二、如何從員工愛上網進入臺北e大及設定研習時數核發設定</vt:lpstr>
      <vt:lpstr>PowerPoint 簡報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二、如何從員工愛上網進入臺北e大及設定研習時數核發設定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作業流程超做</dc:title>
  <dc:creator>江直育</dc:creator>
  <cp:lastModifiedBy>user</cp:lastModifiedBy>
  <cp:revision>109</cp:revision>
  <cp:lastPrinted>2017-05-22T06:45:32Z</cp:lastPrinted>
  <dcterms:created xsi:type="dcterms:W3CDTF">2016-12-14T02:47:32Z</dcterms:created>
  <dcterms:modified xsi:type="dcterms:W3CDTF">2019-03-27T01:05:52Z</dcterms:modified>
</cp:coreProperties>
</file>