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4" r:id="rId2"/>
    <p:sldId id="257" r:id="rId3"/>
    <p:sldId id="258" r:id="rId4"/>
    <p:sldId id="259"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0" r:id="rId24"/>
    <p:sldId id="279" r:id="rId25"/>
    <p:sldId id="278" r:id="rId26"/>
    <p:sldId id="281" r:id="rId27"/>
    <p:sldId id="282" r:id="rId28"/>
    <p:sldId id="286" r:id="rId29"/>
    <p:sldId id="285" r:id="rId30"/>
    <p:sldId id="287" r:id="rId31"/>
    <p:sldId id="288" r:id="rId32"/>
    <p:sldId id="283" r:id="rId3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E9D8F550-5CF7-4E2B-908C-3D0F7169875F}">
          <p14:sldIdLst>
            <p14:sldId id="284"/>
            <p14:sldId id="257"/>
            <p14:sldId id="258"/>
            <p14:sldId id="259"/>
            <p14:sldId id="260"/>
            <p14:sldId id="261"/>
            <p14:sldId id="262"/>
            <p14:sldId id="264"/>
            <p14:sldId id="263"/>
            <p14:sldId id="265"/>
            <p14:sldId id="266"/>
            <p14:sldId id="267"/>
            <p14:sldId id="268"/>
            <p14:sldId id="269"/>
            <p14:sldId id="270"/>
            <p14:sldId id="271"/>
            <p14:sldId id="272"/>
            <p14:sldId id="273"/>
            <p14:sldId id="274"/>
            <p14:sldId id="275"/>
            <p14:sldId id="276"/>
            <p14:sldId id="277"/>
            <p14:sldId id="280"/>
            <p14:sldId id="279"/>
            <p14:sldId id="278"/>
            <p14:sldId id="281"/>
            <p14:sldId id="282"/>
            <p14:sldId id="286"/>
            <p14:sldId id="285"/>
            <p14:sldId id="287"/>
            <p14:sldId id="288"/>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7" d="100"/>
          <a:sy n="67" d="100"/>
        </p:scale>
        <p:origin x="6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717082964239886"/>
          <c:y val="5.5727914946381178E-2"/>
          <c:w val="0.82282917035760117"/>
          <c:h val="0.69025558190125536"/>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480-422C-9386-23778F1ACAA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480-422C-9386-23778F1ACAA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480-422C-9386-23778F1ACAA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480-422C-9386-23778F1ACAA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F480-422C-9386-23778F1ACAAB}"/>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zh-TW"/>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工作表1!$E$3:$I$3</c:f>
              <c:strCache>
                <c:ptCount val="3"/>
                <c:pt idx="0">
                  <c:v>我願意</c:v>
                </c:pt>
                <c:pt idx="1">
                  <c:v>我考慮看看</c:v>
                </c:pt>
                <c:pt idx="2">
                  <c:v>我不願意</c:v>
                </c:pt>
              </c:strCache>
            </c:strRef>
          </c:cat>
          <c:val>
            <c:numRef>
              <c:f>工作表1!$E$4:$I$4</c:f>
              <c:numCache>
                <c:formatCode>General</c:formatCode>
                <c:ptCount val="5"/>
                <c:pt idx="0">
                  <c:v>6</c:v>
                </c:pt>
                <c:pt idx="1">
                  <c:v>2</c:v>
                </c:pt>
                <c:pt idx="2">
                  <c:v>6</c:v>
                </c:pt>
              </c:numCache>
            </c:numRef>
          </c:val>
          <c:extLst>
            <c:ext xmlns:c16="http://schemas.microsoft.com/office/drawing/2014/chart" uri="{C3380CC4-5D6E-409C-BE32-E72D297353CC}">
              <c16:uniqueId val="{0000000A-F480-422C-9386-23778F1ACAAB}"/>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779-4F5D-891F-25C2DC70BA0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779-4F5D-891F-25C2DC70BA0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779-4F5D-891F-25C2DC70BA0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779-4F5D-891F-25C2DC70BA05}"/>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779-4F5D-891F-25C2DC70BA05}"/>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zh-TW"/>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工作表1!$E$3:$I$3</c:f>
              <c:strCache>
                <c:ptCount val="3"/>
                <c:pt idx="0">
                  <c:v>我願意</c:v>
                </c:pt>
                <c:pt idx="1">
                  <c:v>我考慮看看</c:v>
                </c:pt>
                <c:pt idx="2">
                  <c:v>我不願意</c:v>
                </c:pt>
              </c:strCache>
            </c:strRef>
          </c:cat>
          <c:val>
            <c:numRef>
              <c:f>工作表1!$E$4:$I$4</c:f>
              <c:numCache>
                <c:formatCode>General</c:formatCode>
                <c:ptCount val="5"/>
                <c:pt idx="0">
                  <c:v>6</c:v>
                </c:pt>
                <c:pt idx="1">
                  <c:v>2</c:v>
                </c:pt>
                <c:pt idx="2">
                  <c:v>6</c:v>
                </c:pt>
              </c:numCache>
            </c:numRef>
          </c:val>
          <c:extLst>
            <c:ext xmlns:c16="http://schemas.microsoft.com/office/drawing/2014/chart" uri="{C3380CC4-5D6E-409C-BE32-E72D297353CC}">
              <c16:uniqueId val="{0000000A-2779-4F5D-891F-25C2DC70BA05}"/>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2A628-E7F7-4308-813C-CC1982AD6292}" type="datetimeFigureOut">
              <a:rPr lang="zh-TW" altLang="en-US" smtClean="0"/>
              <a:t>2018/1/22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03E00-DE92-4A17-A0A0-DB266229C948}" type="slidenum">
              <a:rPr lang="zh-TW" altLang="en-US" smtClean="0"/>
              <a:t>‹#›</a:t>
            </a:fld>
            <a:endParaRPr lang="zh-TW" altLang="en-US"/>
          </a:p>
        </p:txBody>
      </p:sp>
    </p:spTree>
    <p:extLst>
      <p:ext uri="{BB962C8B-B14F-4D97-AF65-F5344CB8AC3E}">
        <p14:creationId xmlns:p14="http://schemas.microsoft.com/office/powerpoint/2010/main" val="350000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a:t>
            </a:fld>
            <a:endParaRPr lang="zh-TW" altLang="en-US"/>
          </a:p>
        </p:txBody>
      </p:sp>
    </p:spTree>
    <p:extLst>
      <p:ext uri="{BB962C8B-B14F-4D97-AF65-F5344CB8AC3E}">
        <p14:creationId xmlns:p14="http://schemas.microsoft.com/office/powerpoint/2010/main" val="1355066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10</a:t>
            </a:fld>
            <a:endParaRPr lang="zh-TW" altLang="en-US"/>
          </a:p>
        </p:txBody>
      </p:sp>
    </p:spTree>
    <p:extLst>
      <p:ext uri="{BB962C8B-B14F-4D97-AF65-F5344CB8AC3E}">
        <p14:creationId xmlns:p14="http://schemas.microsoft.com/office/powerpoint/2010/main" val="1706256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11</a:t>
            </a:fld>
            <a:endParaRPr lang="zh-TW" altLang="en-US"/>
          </a:p>
        </p:txBody>
      </p:sp>
    </p:spTree>
    <p:extLst>
      <p:ext uri="{BB962C8B-B14F-4D97-AF65-F5344CB8AC3E}">
        <p14:creationId xmlns:p14="http://schemas.microsoft.com/office/powerpoint/2010/main" val="1329584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12</a:t>
            </a:fld>
            <a:endParaRPr lang="zh-TW" altLang="en-US"/>
          </a:p>
        </p:txBody>
      </p:sp>
    </p:spTree>
    <p:extLst>
      <p:ext uri="{BB962C8B-B14F-4D97-AF65-F5344CB8AC3E}">
        <p14:creationId xmlns:p14="http://schemas.microsoft.com/office/powerpoint/2010/main" val="2378652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13</a:t>
            </a:fld>
            <a:endParaRPr lang="zh-TW" altLang="en-US"/>
          </a:p>
        </p:txBody>
      </p:sp>
    </p:spTree>
    <p:extLst>
      <p:ext uri="{BB962C8B-B14F-4D97-AF65-F5344CB8AC3E}">
        <p14:creationId xmlns:p14="http://schemas.microsoft.com/office/powerpoint/2010/main" val="2229995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14</a:t>
            </a:fld>
            <a:endParaRPr lang="zh-TW" altLang="en-US"/>
          </a:p>
        </p:txBody>
      </p:sp>
    </p:spTree>
    <p:extLst>
      <p:ext uri="{BB962C8B-B14F-4D97-AF65-F5344CB8AC3E}">
        <p14:creationId xmlns:p14="http://schemas.microsoft.com/office/powerpoint/2010/main" val="258400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15</a:t>
            </a:fld>
            <a:endParaRPr lang="zh-TW" altLang="en-US"/>
          </a:p>
        </p:txBody>
      </p:sp>
    </p:spTree>
    <p:extLst>
      <p:ext uri="{BB962C8B-B14F-4D97-AF65-F5344CB8AC3E}">
        <p14:creationId xmlns:p14="http://schemas.microsoft.com/office/powerpoint/2010/main" val="1481776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16</a:t>
            </a:fld>
            <a:endParaRPr lang="zh-TW" altLang="en-US"/>
          </a:p>
        </p:txBody>
      </p:sp>
    </p:spTree>
    <p:extLst>
      <p:ext uri="{BB962C8B-B14F-4D97-AF65-F5344CB8AC3E}">
        <p14:creationId xmlns:p14="http://schemas.microsoft.com/office/powerpoint/2010/main" val="1586099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17</a:t>
            </a:fld>
            <a:endParaRPr lang="zh-TW" altLang="en-US"/>
          </a:p>
        </p:txBody>
      </p:sp>
    </p:spTree>
    <p:extLst>
      <p:ext uri="{BB962C8B-B14F-4D97-AF65-F5344CB8AC3E}">
        <p14:creationId xmlns:p14="http://schemas.microsoft.com/office/powerpoint/2010/main" val="2184152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18</a:t>
            </a:fld>
            <a:endParaRPr lang="zh-TW" altLang="en-US"/>
          </a:p>
        </p:txBody>
      </p:sp>
    </p:spTree>
    <p:extLst>
      <p:ext uri="{BB962C8B-B14F-4D97-AF65-F5344CB8AC3E}">
        <p14:creationId xmlns:p14="http://schemas.microsoft.com/office/powerpoint/2010/main" val="2374194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19</a:t>
            </a:fld>
            <a:endParaRPr lang="zh-TW" altLang="en-US"/>
          </a:p>
        </p:txBody>
      </p:sp>
    </p:spTree>
    <p:extLst>
      <p:ext uri="{BB962C8B-B14F-4D97-AF65-F5344CB8AC3E}">
        <p14:creationId xmlns:p14="http://schemas.microsoft.com/office/powerpoint/2010/main" val="3137484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a:t>
            </a:fld>
            <a:endParaRPr lang="zh-TW" altLang="en-US"/>
          </a:p>
        </p:txBody>
      </p:sp>
    </p:spTree>
    <p:extLst>
      <p:ext uri="{BB962C8B-B14F-4D97-AF65-F5344CB8AC3E}">
        <p14:creationId xmlns:p14="http://schemas.microsoft.com/office/powerpoint/2010/main" val="2582276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20</a:t>
            </a:fld>
            <a:endParaRPr lang="zh-TW" altLang="en-US"/>
          </a:p>
        </p:txBody>
      </p:sp>
    </p:spTree>
    <p:extLst>
      <p:ext uri="{BB962C8B-B14F-4D97-AF65-F5344CB8AC3E}">
        <p14:creationId xmlns:p14="http://schemas.microsoft.com/office/powerpoint/2010/main" val="137878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21</a:t>
            </a:fld>
            <a:endParaRPr lang="zh-TW" altLang="en-US"/>
          </a:p>
        </p:txBody>
      </p:sp>
    </p:spTree>
    <p:extLst>
      <p:ext uri="{BB962C8B-B14F-4D97-AF65-F5344CB8AC3E}">
        <p14:creationId xmlns:p14="http://schemas.microsoft.com/office/powerpoint/2010/main" val="277259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22</a:t>
            </a:fld>
            <a:endParaRPr lang="zh-TW" altLang="en-US"/>
          </a:p>
        </p:txBody>
      </p:sp>
    </p:spTree>
    <p:extLst>
      <p:ext uri="{BB962C8B-B14F-4D97-AF65-F5344CB8AC3E}">
        <p14:creationId xmlns:p14="http://schemas.microsoft.com/office/powerpoint/2010/main" val="2284704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23</a:t>
            </a:fld>
            <a:endParaRPr lang="zh-TW" altLang="en-US"/>
          </a:p>
        </p:txBody>
      </p:sp>
    </p:spTree>
    <p:extLst>
      <p:ext uri="{BB962C8B-B14F-4D97-AF65-F5344CB8AC3E}">
        <p14:creationId xmlns:p14="http://schemas.microsoft.com/office/powerpoint/2010/main" val="3357497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24</a:t>
            </a:fld>
            <a:endParaRPr lang="zh-TW" altLang="en-US"/>
          </a:p>
        </p:txBody>
      </p:sp>
    </p:spTree>
    <p:extLst>
      <p:ext uri="{BB962C8B-B14F-4D97-AF65-F5344CB8AC3E}">
        <p14:creationId xmlns:p14="http://schemas.microsoft.com/office/powerpoint/2010/main" val="1337630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25</a:t>
            </a:fld>
            <a:endParaRPr lang="zh-TW" altLang="en-US"/>
          </a:p>
        </p:txBody>
      </p:sp>
    </p:spTree>
    <p:extLst>
      <p:ext uri="{BB962C8B-B14F-4D97-AF65-F5344CB8AC3E}">
        <p14:creationId xmlns:p14="http://schemas.microsoft.com/office/powerpoint/2010/main" val="547118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26</a:t>
            </a:fld>
            <a:endParaRPr lang="zh-TW" altLang="en-US"/>
          </a:p>
        </p:txBody>
      </p:sp>
    </p:spTree>
    <p:extLst>
      <p:ext uri="{BB962C8B-B14F-4D97-AF65-F5344CB8AC3E}">
        <p14:creationId xmlns:p14="http://schemas.microsoft.com/office/powerpoint/2010/main" val="52959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27</a:t>
            </a:fld>
            <a:endParaRPr lang="zh-TW" altLang="en-US"/>
          </a:p>
        </p:txBody>
      </p:sp>
    </p:spTree>
    <p:extLst>
      <p:ext uri="{BB962C8B-B14F-4D97-AF65-F5344CB8AC3E}">
        <p14:creationId xmlns:p14="http://schemas.microsoft.com/office/powerpoint/2010/main" val="372502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28</a:t>
            </a:fld>
            <a:endParaRPr lang="zh-TW" altLang="en-US"/>
          </a:p>
        </p:txBody>
      </p:sp>
    </p:spTree>
    <p:extLst>
      <p:ext uri="{BB962C8B-B14F-4D97-AF65-F5344CB8AC3E}">
        <p14:creationId xmlns:p14="http://schemas.microsoft.com/office/powerpoint/2010/main" val="3655072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29</a:t>
            </a:fld>
            <a:endParaRPr lang="zh-TW" altLang="en-US"/>
          </a:p>
        </p:txBody>
      </p:sp>
    </p:spTree>
    <p:extLst>
      <p:ext uri="{BB962C8B-B14F-4D97-AF65-F5344CB8AC3E}">
        <p14:creationId xmlns:p14="http://schemas.microsoft.com/office/powerpoint/2010/main" val="208439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3</a:t>
            </a:fld>
            <a:endParaRPr lang="zh-TW" altLang="en-US"/>
          </a:p>
        </p:txBody>
      </p:sp>
    </p:spTree>
    <p:extLst>
      <p:ext uri="{BB962C8B-B14F-4D97-AF65-F5344CB8AC3E}">
        <p14:creationId xmlns:p14="http://schemas.microsoft.com/office/powerpoint/2010/main" val="34914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30</a:t>
            </a:fld>
            <a:endParaRPr lang="zh-TW" altLang="en-US"/>
          </a:p>
        </p:txBody>
      </p:sp>
    </p:spTree>
    <p:extLst>
      <p:ext uri="{BB962C8B-B14F-4D97-AF65-F5344CB8AC3E}">
        <p14:creationId xmlns:p14="http://schemas.microsoft.com/office/powerpoint/2010/main" val="786275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31</a:t>
            </a:fld>
            <a:endParaRPr lang="zh-TW" altLang="en-US"/>
          </a:p>
        </p:txBody>
      </p:sp>
    </p:spTree>
    <p:extLst>
      <p:ext uri="{BB962C8B-B14F-4D97-AF65-F5344CB8AC3E}">
        <p14:creationId xmlns:p14="http://schemas.microsoft.com/office/powerpoint/2010/main" val="2923173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32</a:t>
            </a:fld>
            <a:endParaRPr lang="zh-TW" altLang="en-US"/>
          </a:p>
        </p:txBody>
      </p:sp>
    </p:spTree>
    <p:extLst>
      <p:ext uri="{BB962C8B-B14F-4D97-AF65-F5344CB8AC3E}">
        <p14:creationId xmlns:p14="http://schemas.microsoft.com/office/powerpoint/2010/main" val="3251068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4</a:t>
            </a:fld>
            <a:endParaRPr lang="zh-TW" altLang="en-US"/>
          </a:p>
        </p:txBody>
      </p:sp>
    </p:spTree>
    <p:extLst>
      <p:ext uri="{BB962C8B-B14F-4D97-AF65-F5344CB8AC3E}">
        <p14:creationId xmlns:p14="http://schemas.microsoft.com/office/powerpoint/2010/main" val="3560430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5</a:t>
            </a:fld>
            <a:endParaRPr lang="zh-TW" altLang="en-US"/>
          </a:p>
        </p:txBody>
      </p:sp>
    </p:spTree>
    <p:extLst>
      <p:ext uri="{BB962C8B-B14F-4D97-AF65-F5344CB8AC3E}">
        <p14:creationId xmlns:p14="http://schemas.microsoft.com/office/powerpoint/2010/main" val="2110239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6</a:t>
            </a:fld>
            <a:endParaRPr lang="zh-TW" altLang="en-US"/>
          </a:p>
        </p:txBody>
      </p:sp>
    </p:spTree>
    <p:extLst>
      <p:ext uri="{BB962C8B-B14F-4D97-AF65-F5344CB8AC3E}">
        <p14:creationId xmlns:p14="http://schemas.microsoft.com/office/powerpoint/2010/main" val="265018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7</a:t>
            </a:fld>
            <a:endParaRPr lang="zh-TW" altLang="en-US"/>
          </a:p>
        </p:txBody>
      </p:sp>
    </p:spTree>
    <p:extLst>
      <p:ext uri="{BB962C8B-B14F-4D97-AF65-F5344CB8AC3E}">
        <p14:creationId xmlns:p14="http://schemas.microsoft.com/office/powerpoint/2010/main" val="3068415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8</a:t>
            </a:fld>
            <a:endParaRPr lang="zh-TW" altLang="en-US"/>
          </a:p>
        </p:txBody>
      </p:sp>
    </p:spTree>
    <p:extLst>
      <p:ext uri="{BB962C8B-B14F-4D97-AF65-F5344CB8AC3E}">
        <p14:creationId xmlns:p14="http://schemas.microsoft.com/office/powerpoint/2010/main" val="702740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8903E00-DE92-4A17-A0A0-DB266229C948}" type="slidenum">
              <a:rPr lang="zh-TW" altLang="en-US" smtClean="0"/>
              <a:t>9</a:t>
            </a:fld>
            <a:endParaRPr lang="zh-TW" altLang="en-US"/>
          </a:p>
        </p:txBody>
      </p:sp>
    </p:spTree>
    <p:extLst>
      <p:ext uri="{BB962C8B-B14F-4D97-AF65-F5344CB8AC3E}">
        <p14:creationId xmlns:p14="http://schemas.microsoft.com/office/powerpoint/2010/main" val="2848998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5402D6-D4F6-4B04-A7B1-BD55E749F1B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BA83B6D6-1437-44C6-82FB-CACA7AB632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FCA77B79-3130-465A-8E33-87654C47ACC6}"/>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5" name="頁尾版面配置區 4">
            <a:extLst>
              <a:ext uri="{FF2B5EF4-FFF2-40B4-BE49-F238E27FC236}">
                <a16:creationId xmlns:a16="http://schemas.microsoft.com/office/drawing/2014/main" id="{B0F79A84-2681-4211-9A1A-3E347C3B93C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008C5FA-50B6-421D-9DFB-137C927F9BEE}"/>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405858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F94F8C-6871-40B0-8AB1-328FCE73E57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58BF7681-FFE4-4C28-AF47-23252FB78390}"/>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FFCDCE8-08D2-4E39-B831-3EFED970EEE7}"/>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5" name="頁尾版面配置區 4">
            <a:extLst>
              <a:ext uri="{FF2B5EF4-FFF2-40B4-BE49-F238E27FC236}">
                <a16:creationId xmlns:a16="http://schemas.microsoft.com/office/drawing/2014/main" id="{3ED930B1-FC31-4E84-9864-1FE21A09F6D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DDDF54A-7D12-421C-BB80-333AE07C4EC7}"/>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63509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A8B751EA-343F-4F88-A98A-EC45052A5A3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51662C89-E27A-49E7-B384-EBC0B428D6A8}"/>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6F1A2EF-93F6-4454-B545-EAE16850931E}"/>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5" name="頁尾版面配置區 4">
            <a:extLst>
              <a:ext uri="{FF2B5EF4-FFF2-40B4-BE49-F238E27FC236}">
                <a16:creationId xmlns:a16="http://schemas.microsoft.com/office/drawing/2014/main" id="{3A28EE92-9364-44BA-AC2C-4DCC9800CE4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9E22908-8D2F-4822-A62F-E859873893AB}"/>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35506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7943A1-4C38-472F-B206-0B2B7E626DD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26004AE-08B9-4A37-8C6A-118A6D295969}"/>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FFFA401-AC8B-4867-9449-C6DE332DEA4C}"/>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5" name="頁尾版面配置區 4">
            <a:extLst>
              <a:ext uri="{FF2B5EF4-FFF2-40B4-BE49-F238E27FC236}">
                <a16:creationId xmlns:a16="http://schemas.microsoft.com/office/drawing/2014/main" id="{E9A8D9DB-4F70-4C0B-9769-697EE5FE06E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566ADA1-3856-451D-BB1D-C1AEA5981BA1}"/>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132385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0EEFCE-F918-43CC-90C9-08197C99D597}"/>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D41A158A-560F-4A96-A834-BCE02E9AEA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5DAC0D81-5CA3-4FBE-B3DA-D23F9294CB87}"/>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5" name="頁尾版面配置區 4">
            <a:extLst>
              <a:ext uri="{FF2B5EF4-FFF2-40B4-BE49-F238E27FC236}">
                <a16:creationId xmlns:a16="http://schemas.microsoft.com/office/drawing/2014/main" id="{95DD79C6-2D2B-414F-9776-2A8C236BDD0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FE7ED0F-7C15-425F-BDA2-94E9143F30F8}"/>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102343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B0070A-0721-4377-941A-1603C9A2869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7CA2B043-E877-42D5-80BE-4BA72F31B93B}"/>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E99CB434-9343-4684-A4F5-7F12D59CA1D8}"/>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8A576883-840B-482E-BB26-B779AB4E5551}"/>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6" name="頁尾版面配置區 5">
            <a:extLst>
              <a:ext uri="{FF2B5EF4-FFF2-40B4-BE49-F238E27FC236}">
                <a16:creationId xmlns:a16="http://schemas.microsoft.com/office/drawing/2014/main" id="{CA6C1B8D-F522-4F5C-97C5-BA43B2FB83B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4F706E8-BC31-41ED-A720-45CD15F4BF95}"/>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1713882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3057E9-9553-48D0-BC54-8615B31F5D92}"/>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CC829E6-ADAE-4AAD-B110-055D7B8F59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3EB4968C-B47E-4288-80E4-1475A13E46AA}"/>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48C05121-9EDE-4A2C-A5CA-4C202CBA75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D5C5ADE9-47DD-4391-BA84-B1C51E59404F}"/>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BDFBA04E-8223-45DC-B17E-5FD03E4F237F}"/>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8" name="頁尾版面配置區 7">
            <a:extLst>
              <a:ext uri="{FF2B5EF4-FFF2-40B4-BE49-F238E27FC236}">
                <a16:creationId xmlns:a16="http://schemas.microsoft.com/office/drawing/2014/main" id="{D242ED9C-59CF-4AD6-AD8D-0573B19287F1}"/>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90F4BB06-AD06-4CD4-A45B-6A4830F87F3F}"/>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393663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38BE8D-15FA-462D-B5FC-F16ADFBD2D78}"/>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74308A62-8044-46A3-BF1A-8EE1A72AAAB6}"/>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4" name="頁尾版面配置區 3">
            <a:extLst>
              <a:ext uri="{FF2B5EF4-FFF2-40B4-BE49-F238E27FC236}">
                <a16:creationId xmlns:a16="http://schemas.microsoft.com/office/drawing/2014/main" id="{D183F025-AF78-4C44-A864-0C2EDA61250C}"/>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701EADF3-1619-41CA-8AB3-D042AABF85D0}"/>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1204825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41E6685A-8810-4893-87F3-714DC775FD28}"/>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3" name="頁尾版面配置區 2">
            <a:extLst>
              <a:ext uri="{FF2B5EF4-FFF2-40B4-BE49-F238E27FC236}">
                <a16:creationId xmlns:a16="http://schemas.microsoft.com/office/drawing/2014/main" id="{69B6D509-A31F-4E51-95A0-D383DC2835D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7B969912-42C0-4099-8C5B-9CECBA9DD190}"/>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330512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822564-C785-4716-8B27-187FA893747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7A569DEA-623A-4897-B6E5-796F908A5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EFEA7C10-C7C7-4C32-BA91-34AC69010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65C59E55-1B76-4E1E-8BD3-4C44E2383B1B}"/>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6" name="頁尾版面配置區 5">
            <a:extLst>
              <a:ext uri="{FF2B5EF4-FFF2-40B4-BE49-F238E27FC236}">
                <a16:creationId xmlns:a16="http://schemas.microsoft.com/office/drawing/2014/main" id="{DE4772E3-D899-4184-AF3F-DFEF408E75D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7DA92F3-0737-40C2-9B46-1FE576F8E188}"/>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2955063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062A4F-BB59-471C-BDDA-76B7B7EF341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D5EF64DE-9505-47E7-9784-8106BF646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B1C616C-83B4-4365-9C85-91DCC6E13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51B4A42B-F03E-42AF-8C77-C253D6D940DA}"/>
              </a:ext>
            </a:extLst>
          </p:cNvPr>
          <p:cNvSpPr>
            <a:spLocks noGrp="1"/>
          </p:cNvSpPr>
          <p:nvPr>
            <p:ph type="dt" sz="half" idx="10"/>
          </p:nvPr>
        </p:nvSpPr>
        <p:spPr/>
        <p:txBody>
          <a:bodyPr/>
          <a:lstStyle/>
          <a:p>
            <a:fld id="{1853B22B-C0CB-4D83-89F0-0D5A4ED3F441}" type="datetimeFigureOut">
              <a:rPr lang="zh-TW" altLang="en-US" smtClean="0"/>
              <a:t>2018/1/22</a:t>
            </a:fld>
            <a:endParaRPr lang="zh-TW" altLang="en-US"/>
          </a:p>
        </p:txBody>
      </p:sp>
      <p:sp>
        <p:nvSpPr>
          <p:cNvPr id="6" name="頁尾版面配置區 5">
            <a:extLst>
              <a:ext uri="{FF2B5EF4-FFF2-40B4-BE49-F238E27FC236}">
                <a16:creationId xmlns:a16="http://schemas.microsoft.com/office/drawing/2014/main" id="{7B7956BA-97FB-4CAE-A489-440A48AB42B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251C00D6-DB82-473E-AD97-000168E3C043}"/>
              </a:ext>
            </a:extLst>
          </p:cNvPr>
          <p:cNvSpPr>
            <a:spLocks noGrp="1"/>
          </p:cNvSpPr>
          <p:nvPr>
            <p:ph type="sldNum" sz="quarter" idx="12"/>
          </p:nvPr>
        </p:nvSpPr>
        <p:spPr/>
        <p:txBody>
          <a:body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2572517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A6F8930-F95C-43CD-95A8-E013B5D3F3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723F592-A312-446A-BC82-9E499F3621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1D1BB30-B3D1-4A92-B8C6-BC9ECDB4B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B22B-C0CB-4D83-89F0-0D5A4ED3F441}" type="datetimeFigureOut">
              <a:rPr lang="zh-TW" altLang="en-US" smtClean="0"/>
              <a:t>2018/1/22</a:t>
            </a:fld>
            <a:endParaRPr lang="zh-TW" altLang="en-US"/>
          </a:p>
        </p:txBody>
      </p:sp>
      <p:sp>
        <p:nvSpPr>
          <p:cNvPr id="5" name="頁尾版面配置區 4">
            <a:extLst>
              <a:ext uri="{FF2B5EF4-FFF2-40B4-BE49-F238E27FC236}">
                <a16:creationId xmlns:a16="http://schemas.microsoft.com/office/drawing/2014/main" id="{929F886E-D6C9-449B-AA33-610E7AD2FB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7B1AFDC7-2EA6-4ECC-AD9C-17E87F44C9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92928-A6A5-4ED3-950A-86F24F2F8A07}" type="slidenum">
              <a:rPr lang="zh-TW" altLang="en-US" smtClean="0"/>
              <a:t>‹#›</a:t>
            </a:fld>
            <a:endParaRPr lang="zh-TW" altLang="en-US"/>
          </a:p>
        </p:txBody>
      </p:sp>
    </p:spTree>
    <p:extLst>
      <p:ext uri="{BB962C8B-B14F-4D97-AF65-F5344CB8AC3E}">
        <p14:creationId xmlns:p14="http://schemas.microsoft.com/office/powerpoint/2010/main" val="157116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jp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5.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3.jpeg"/><Relationship Id="rId5" Type="http://schemas.openxmlformats.org/officeDocument/2006/relationships/image" Target="../media/image38.jpeg"/><Relationship Id="rId10" Type="http://schemas.openxmlformats.org/officeDocument/2006/relationships/image" Target="../media/image42.jpeg"/><Relationship Id="rId4" Type="http://schemas.openxmlformats.org/officeDocument/2006/relationships/image" Target="../media/image37.jpe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jp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50.jpe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44.jpe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jp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jpg"/><Relationship Id="rId7"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5.jpeg"/><Relationship Id="rId5" Type="http://schemas.openxmlformats.org/officeDocument/2006/relationships/image" Target="../media/image60.jpeg"/><Relationship Id="rId10" Type="http://schemas.openxmlformats.org/officeDocument/2006/relationships/image" Target="../media/image64.jpeg"/><Relationship Id="rId4" Type="http://schemas.openxmlformats.org/officeDocument/2006/relationships/image" Target="../media/image59.jpeg"/><Relationship Id="rId9"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jpg"/><Relationship Id="rId7"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jpg"/><Relationship Id="rId7"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g"/><Relationship Id="rId7"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89.jpeg"/><Relationship Id="rId5" Type="http://schemas.openxmlformats.org/officeDocument/2006/relationships/image" Target="../media/image84.jpeg"/><Relationship Id="rId10" Type="http://schemas.openxmlformats.org/officeDocument/2006/relationships/image" Target="../media/image88.jpeg"/><Relationship Id="rId4" Type="http://schemas.openxmlformats.org/officeDocument/2006/relationships/image" Target="../media/image83.jpeg"/><Relationship Id="rId9"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1.jpg"/><Relationship Id="rId7" Type="http://schemas.openxmlformats.org/officeDocument/2006/relationships/image" Target="../media/image93.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2.jpg"/><Relationship Id="rId11" Type="http://schemas.openxmlformats.org/officeDocument/2006/relationships/image" Target="../media/image97.JPG"/><Relationship Id="rId5" Type="http://schemas.openxmlformats.org/officeDocument/2006/relationships/image" Target="../media/image91.jpg"/><Relationship Id="rId10" Type="http://schemas.openxmlformats.org/officeDocument/2006/relationships/image" Target="../media/image96.JPG"/><Relationship Id="rId4" Type="http://schemas.openxmlformats.org/officeDocument/2006/relationships/image" Target="../media/image90.jpg"/><Relationship Id="rId9" Type="http://schemas.openxmlformats.org/officeDocument/2006/relationships/image" Target="../media/image95.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2.jpg"/><Relationship Id="rId10" Type="http://schemas.openxmlformats.org/officeDocument/2006/relationships/image" Target="../media/image15.jpg"/><Relationship Id="rId4" Type="http://schemas.openxmlformats.org/officeDocument/2006/relationships/image" Target="../media/image10.jp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jp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jpeg"/><Relationship Id="rId10" Type="http://schemas.openxmlformats.org/officeDocument/2006/relationships/image" Target="../media/image21.jpeg"/><Relationship Id="rId4" Type="http://schemas.openxmlformats.org/officeDocument/2006/relationships/image" Target="../media/image16.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jp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29.jpeg"/><Relationship Id="rId5" Type="http://schemas.openxmlformats.org/officeDocument/2006/relationships/image" Target="../media/image24.jpeg"/><Relationship Id="rId10" Type="http://schemas.openxmlformats.org/officeDocument/2006/relationships/image" Target="../media/image4.jpeg"/><Relationship Id="rId4" Type="http://schemas.openxmlformats.org/officeDocument/2006/relationships/image" Target="../media/image23.jpe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pic>
        <p:nvPicPr>
          <p:cNvPr id="4" name="圖片 3">
            <a:extLst>
              <a:ext uri="{FF2B5EF4-FFF2-40B4-BE49-F238E27FC236}">
                <a16:creationId xmlns:a16="http://schemas.microsoft.com/office/drawing/2014/main" id="{E5FA7939-9A1A-451D-8D0A-130C5DF1E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1" y="1027906"/>
            <a:ext cx="2850524" cy="2137893"/>
          </a:xfrm>
          <a:prstGeom prst="rect">
            <a:avLst/>
          </a:prstGeom>
        </p:spPr>
      </p:pic>
      <p:pic>
        <p:nvPicPr>
          <p:cNvPr id="6" name="圖片 5">
            <a:extLst>
              <a:ext uri="{FF2B5EF4-FFF2-40B4-BE49-F238E27FC236}">
                <a16:creationId xmlns:a16="http://schemas.microsoft.com/office/drawing/2014/main" id="{B26AB69E-C6B8-4FF4-9A96-CF0F3C4B21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46" y="3828580"/>
            <a:ext cx="2850217" cy="2136699"/>
          </a:xfrm>
          <a:prstGeom prst="rect">
            <a:avLst/>
          </a:prstGeom>
        </p:spPr>
      </p:pic>
      <p:pic>
        <p:nvPicPr>
          <p:cNvPr id="7" name="圖片 6">
            <a:extLst>
              <a:ext uri="{FF2B5EF4-FFF2-40B4-BE49-F238E27FC236}">
                <a16:creationId xmlns:a16="http://schemas.microsoft.com/office/drawing/2014/main" id="{DF8C48E3-8866-411A-80DB-1F7198028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5470" y="1058058"/>
            <a:ext cx="3120363" cy="2077588"/>
          </a:xfrm>
          <a:prstGeom prst="rect">
            <a:avLst/>
          </a:prstGeom>
        </p:spPr>
      </p:pic>
      <p:pic>
        <p:nvPicPr>
          <p:cNvPr id="8" name="圖片 7">
            <a:extLst>
              <a:ext uri="{FF2B5EF4-FFF2-40B4-BE49-F238E27FC236}">
                <a16:creationId xmlns:a16="http://schemas.microsoft.com/office/drawing/2014/main" id="{2B850B16-936E-4AA8-A6AE-3A12894EED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1984" y="3795138"/>
            <a:ext cx="3120363" cy="2170141"/>
          </a:xfrm>
          <a:prstGeom prst="rect">
            <a:avLst/>
          </a:prstGeom>
        </p:spPr>
      </p:pic>
      <p:pic>
        <p:nvPicPr>
          <p:cNvPr id="9" name="圖片 8">
            <a:extLst>
              <a:ext uri="{FF2B5EF4-FFF2-40B4-BE49-F238E27FC236}">
                <a16:creationId xmlns:a16="http://schemas.microsoft.com/office/drawing/2014/main" id="{910EFDB0-2558-49CB-B55F-15EE3AC4824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669626" y="1058058"/>
            <a:ext cx="2874132" cy="2077588"/>
          </a:xfrm>
          <a:prstGeom prst="rect">
            <a:avLst/>
          </a:prstGeom>
        </p:spPr>
      </p:pic>
      <p:pic>
        <p:nvPicPr>
          <p:cNvPr id="10" name="圖片 9">
            <a:extLst>
              <a:ext uri="{FF2B5EF4-FFF2-40B4-BE49-F238E27FC236}">
                <a16:creationId xmlns:a16="http://schemas.microsoft.com/office/drawing/2014/main" id="{CD24D1EA-6442-4530-8335-CCA880855852}"/>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693088" y="3811858"/>
            <a:ext cx="2850670" cy="2170141"/>
          </a:xfrm>
          <a:prstGeom prst="rect">
            <a:avLst/>
          </a:prstGeom>
        </p:spPr>
      </p:pic>
      <p:pic>
        <p:nvPicPr>
          <p:cNvPr id="11" name="Picture 6" descr="P1070153">
            <a:extLst>
              <a:ext uri="{FF2B5EF4-FFF2-40B4-BE49-F238E27FC236}">
                <a16:creationId xmlns:a16="http://schemas.microsoft.com/office/drawing/2014/main" id="{AFE0DB10-29DB-44A7-8C02-C50D0C9A3EF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26076" y="3795138"/>
            <a:ext cx="2942920" cy="217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1">
            <a:extLst>
              <a:ext uri="{FF2B5EF4-FFF2-40B4-BE49-F238E27FC236}">
                <a16:creationId xmlns:a16="http://schemas.microsoft.com/office/drawing/2014/main" id="{060429C2-2F51-4EDF-A157-918D539B86C5}"/>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9962635" y="1058058"/>
            <a:ext cx="2869802" cy="2139825"/>
          </a:xfrm>
          <a:prstGeom prst="rect">
            <a:avLst/>
          </a:prstGeom>
        </p:spPr>
      </p:pic>
      <p:sp>
        <p:nvSpPr>
          <p:cNvPr id="14" name="矩形: 圓角 13">
            <a:extLst>
              <a:ext uri="{FF2B5EF4-FFF2-40B4-BE49-F238E27FC236}">
                <a16:creationId xmlns:a16="http://schemas.microsoft.com/office/drawing/2014/main" id="{E8570F17-5E08-453B-A9F8-9CA2C968C96C}"/>
              </a:ext>
            </a:extLst>
          </p:cNvPr>
          <p:cNvSpPr/>
          <p:nvPr/>
        </p:nvSpPr>
        <p:spPr>
          <a:xfrm>
            <a:off x="2190366" y="2899626"/>
            <a:ext cx="8210934" cy="1225463"/>
          </a:xfrm>
          <a:prstGeom prst="roundRect">
            <a:avLst/>
          </a:prstGeom>
          <a:ln w="85725">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7200" b="1" dirty="0">
                <a:latin typeface="微軟正黑體" panose="020B0604030504040204" pitchFamily="34" charset="-120"/>
                <a:ea typeface="微軟正黑體" panose="020B0604030504040204" pitchFamily="34" charset="-120"/>
              </a:rPr>
              <a:t>期末課程成果報告</a:t>
            </a:r>
          </a:p>
        </p:txBody>
      </p:sp>
    </p:spTree>
    <p:extLst>
      <p:ext uri="{BB962C8B-B14F-4D97-AF65-F5344CB8AC3E}">
        <p14:creationId xmlns:p14="http://schemas.microsoft.com/office/powerpoint/2010/main" val="2033594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2166870" y="889740"/>
            <a:ext cx="8149108"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音樂教育</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駐校藝術家成果</a:t>
            </a:r>
          </a:p>
        </p:txBody>
      </p:sp>
      <p:pic>
        <p:nvPicPr>
          <p:cNvPr id="14" name="圖片 13"/>
          <p:cNvPicPr/>
          <p:nvPr/>
        </p:nvPicPr>
        <p:blipFill>
          <a:blip r:embed="rId4" cstate="print">
            <a:extLst>
              <a:ext uri="{28A0092B-C50C-407E-A947-70E740481C1C}">
                <a14:useLocalDpi xmlns:a14="http://schemas.microsoft.com/office/drawing/2010/main" val="0"/>
              </a:ext>
            </a:extLst>
          </a:blip>
          <a:stretch>
            <a:fillRect/>
          </a:stretch>
        </p:blipFill>
        <p:spPr>
          <a:xfrm>
            <a:off x="497952" y="1930017"/>
            <a:ext cx="2800964" cy="2081000"/>
          </a:xfrm>
          <a:prstGeom prst="rect">
            <a:avLst/>
          </a:prstGeom>
        </p:spPr>
      </p:pic>
      <p:pic>
        <p:nvPicPr>
          <p:cNvPr id="15" name="圖片 14"/>
          <p:cNvPicPr/>
          <p:nvPr/>
        </p:nvPicPr>
        <p:blipFill>
          <a:blip r:embed="rId5" cstate="print">
            <a:extLst>
              <a:ext uri="{28A0092B-C50C-407E-A947-70E740481C1C}">
                <a14:useLocalDpi xmlns:a14="http://schemas.microsoft.com/office/drawing/2010/main" val="0"/>
              </a:ext>
            </a:extLst>
          </a:blip>
          <a:stretch>
            <a:fillRect/>
          </a:stretch>
        </p:blipFill>
        <p:spPr>
          <a:xfrm>
            <a:off x="488501" y="3933092"/>
            <a:ext cx="2796047" cy="2007942"/>
          </a:xfrm>
          <a:prstGeom prst="rect">
            <a:avLst/>
          </a:prstGeom>
        </p:spPr>
      </p:pic>
      <p:pic>
        <p:nvPicPr>
          <p:cNvPr id="16" name="圖片 15"/>
          <p:cNvPicPr/>
          <p:nvPr/>
        </p:nvPicPr>
        <p:blipFill>
          <a:blip r:embed="rId6" cstate="print">
            <a:extLst>
              <a:ext uri="{28A0092B-C50C-407E-A947-70E740481C1C}">
                <a14:useLocalDpi xmlns:a14="http://schemas.microsoft.com/office/drawing/2010/main" val="0"/>
              </a:ext>
            </a:extLst>
          </a:blip>
          <a:stretch>
            <a:fillRect/>
          </a:stretch>
        </p:blipFill>
        <p:spPr>
          <a:xfrm>
            <a:off x="3261554" y="1920551"/>
            <a:ext cx="2896565" cy="2035167"/>
          </a:xfrm>
          <a:prstGeom prst="rect">
            <a:avLst/>
          </a:prstGeom>
        </p:spPr>
      </p:pic>
      <p:pic>
        <p:nvPicPr>
          <p:cNvPr id="17" name="圖片 16"/>
          <p:cNvPicPr/>
          <p:nvPr/>
        </p:nvPicPr>
        <p:blipFill>
          <a:blip r:embed="rId7" cstate="print">
            <a:extLst>
              <a:ext uri="{28A0092B-C50C-407E-A947-70E740481C1C}">
                <a14:useLocalDpi xmlns:a14="http://schemas.microsoft.com/office/drawing/2010/main" val="0"/>
              </a:ext>
            </a:extLst>
          </a:blip>
          <a:stretch>
            <a:fillRect/>
          </a:stretch>
        </p:blipFill>
        <p:spPr>
          <a:xfrm>
            <a:off x="3242141" y="3933092"/>
            <a:ext cx="2900083" cy="2035167"/>
          </a:xfrm>
          <a:prstGeom prst="rect">
            <a:avLst/>
          </a:prstGeom>
        </p:spPr>
      </p:pic>
      <p:pic>
        <p:nvPicPr>
          <p:cNvPr id="18" name="圖片 17"/>
          <p:cNvPicPr/>
          <p:nvPr/>
        </p:nvPicPr>
        <p:blipFill>
          <a:blip r:embed="rId8" cstate="print">
            <a:extLst>
              <a:ext uri="{28A0092B-C50C-407E-A947-70E740481C1C}">
                <a14:useLocalDpi xmlns:a14="http://schemas.microsoft.com/office/drawing/2010/main" val="0"/>
              </a:ext>
            </a:extLst>
          </a:blip>
          <a:stretch>
            <a:fillRect/>
          </a:stretch>
        </p:blipFill>
        <p:spPr>
          <a:xfrm>
            <a:off x="6146902" y="1896143"/>
            <a:ext cx="2874132" cy="2170172"/>
          </a:xfrm>
          <a:prstGeom prst="rect">
            <a:avLst/>
          </a:prstGeom>
        </p:spPr>
      </p:pic>
      <p:pic>
        <p:nvPicPr>
          <p:cNvPr id="19" name="圖片 18"/>
          <p:cNvPicPr/>
          <p:nvPr/>
        </p:nvPicPr>
        <p:blipFill>
          <a:blip r:embed="rId9" cstate="print">
            <a:extLst>
              <a:ext uri="{28A0092B-C50C-407E-A947-70E740481C1C}">
                <a14:useLocalDpi xmlns:a14="http://schemas.microsoft.com/office/drawing/2010/main" val="0"/>
              </a:ext>
            </a:extLst>
          </a:blip>
          <a:stretch>
            <a:fillRect/>
          </a:stretch>
        </p:blipFill>
        <p:spPr>
          <a:xfrm>
            <a:off x="6137546" y="3933092"/>
            <a:ext cx="2881030" cy="2035167"/>
          </a:xfrm>
          <a:prstGeom prst="rect">
            <a:avLst/>
          </a:prstGeom>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5951" y="1896143"/>
            <a:ext cx="2689852" cy="2016479"/>
          </a:xfrm>
          <a:prstGeom prst="rect">
            <a:avLst/>
          </a:prstGeom>
        </p:spPr>
      </p:pic>
      <p:pic>
        <p:nvPicPr>
          <p:cNvPr id="20" name="圖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21034" y="3798119"/>
            <a:ext cx="2682465" cy="2170141"/>
          </a:xfrm>
          <a:prstGeom prst="rect">
            <a:avLst/>
          </a:prstGeom>
        </p:spPr>
      </p:pic>
    </p:spTree>
    <p:extLst>
      <p:ext uri="{BB962C8B-B14F-4D97-AF65-F5344CB8AC3E}">
        <p14:creationId xmlns:p14="http://schemas.microsoft.com/office/powerpoint/2010/main" val="386792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200"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zh-TW" sz="3000" dirty="0">
                <a:latin typeface="微軟正黑體" panose="020B0604030504040204" pitchFamily="34" charset="-120"/>
                <a:ea typeface="微軟正黑體" panose="020B0604030504040204" pitchFamily="34" charset="-120"/>
              </a:rPr>
              <a:t>106</a:t>
            </a:r>
            <a:r>
              <a:rPr lang="zh-TW" altLang="en-US" sz="3000" dirty="0">
                <a:latin typeface="微軟正黑體" panose="020B0604030504040204" pitchFamily="34" charset="-120"/>
                <a:ea typeface="微軟正黑體" panose="020B0604030504040204" pitchFamily="34" charset="-120"/>
              </a:rPr>
              <a:t>學年度本校自國小至高中職開設</a:t>
            </a:r>
            <a:r>
              <a:rPr lang="en-US" altLang="zh-TW" sz="3000" dirty="0">
                <a:latin typeface="微軟正黑體" panose="020B0604030504040204" pitchFamily="34" charset="-120"/>
                <a:ea typeface="微軟正黑體" panose="020B0604030504040204" pitchFamily="34" charset="-120"/>
              </a:rPr>
              <a:t>38</a:t>
            </a:r>
            <a:r>
              <a:rPr lang="zh-TW" altLang="en-US" sz="3000" dirty="0">
                <a:latin typeface="微軟正黑體" panose="020B0604030504040204" pitchFamily="34" charset="-120"/>
                <a:ea typeface="微軟正黑體" panose="020B0604030504040204" pitchFamily="34" charset="-120"/>
              </a:rPr>
              <a:t>節</a:t>
            </a:r>
            <a:r>
              <a:rPr lang="en-US" altLang="zh-TW" sz="3000" dirty="0">
                <a:latin typeface="微軟正黑體" panose="020B0604030504040204" pitchFamily="34" charset="-120"/>
                <a:ea typeface="微軟正黑體" panose="020B0604030504040204" pitchFamily="34" charset="-120"/>
              </a:rPr>
              <a:t>(</a:t>
            </a:r>
            <a:r>
              <a:rPr lang="zh-TW" altLang="en-US" sz="3000" dirty="0">
                <a:latin typeface="微軟正黑體" panose="020B0604030504040204" pitchFamily="34" charset="-120"/>
                <a:ea typeface="微軟正黑體" panose="020B0604030504040204" pitchFamily="34" charset="-120"/>
              </a:rPr>
              <a:t>包含</a:t>
            </a:r>
            <a:r>
              <a:rPr lang="en-US" altLang="zh-TW" sz="3000" dirty="0">
                <a:latin typeface="微軟正黑體" panose="020B0604030504040204" pitchFamily="34" charset="-120"/>
                <a:ea typeface="微軟正黑體" panose="020B0604030504040204" pitchFamily="34" charset="-120"/>
              </a:rPr>
              <a:t>4</a:t>
            </a:r>
            <a:r>
              <a:rPr lang="zh-TW" altLang="en-US" sz="3000" dirty="0">
                <a:latin typeface="微軟正黑體" panose="020B0604030504040204" pitchFamily="34" charset="-120"/>
                <a:ea typeface="微軟正黑體" panose="020B0604030504040204" pitchFamily="34" charset="-120"/>
              </a:rPr>
              <a:t>位本學期期初申請評估通過者</a:t>
            </a:r>
            <a:r>
              <a:rPr lang="en-US" altLang="zh-TW" sz="3000" dirty="0">
                <a:latin typeface="微軟正黑體" panose="020B0604030504040204" pitchFamily="34" charset="-120"/>
                <a:ea typeface="微軟正黑體" panose="020B0604030504040204" pitchFamily="34" charset="-120"/>
              </a:rPr>
              <a:t>)</a:t>
            </a:r>
            <a:r>
              <a:rPr lang="zh-TW" altLang="en-US" sz="3000" dirty="0">
                <a:latin typeface="微軟正黑體" panose="020B0604030504040204" pitchFamily="34" charset="-120"/>
                <a:ea typeface="微軟正黑體" panose="020B0604030504040204" pitchFamily="34" charset="-120"/>
              </a:rPr>
              <a:t>音樂個別課程，課程包含</a:t>
            </a:r>
            <a:r>
              <a:rPr lang="zh-TW" altLang="en-US" sz="3000" b="1" u="sng" dirty="0">
                <a:solidFill>
                  <a:srgbClr val="FF0000"/>
                </a:solidFill>
                <a:latin typeface="微軟正黑體" panose="020B0604030504040204" pitchFamily="34" charset="-120"/>
                <a:ea typeface="微軟正黑體" panose="020B0604030504040204" pitchFamily="34" charset="-120"/>
              </a:rPr>
              <a:t>二胡、陶笛、豎笛、打擊、聲樂、薩克斯風、長笛及鋼琴</a:t>
            </a:r>
            <a:r>
              <a:rPr lang="en-US" altLang="zh-TW" sz="3000" b="1" u="sng" dirty="0">
                <a:solidFill>
                  <a:srgbClr val="FF0000"/>
                </a:solidFill>
                <a:latin typeface="微軟正黑體" panose="020B0604030504040204" pitchFamily="34" charset="-120"/>
                <a:ea typeface="微軟正黑體" panose="020B0604030504040204" pitchFamily="34" charset="-120"/>
              </a:rPr>
              <a:t>(23</a:t>
            </a:r>
            <a:r>
              <a:rPr lang="zh-TW" altLang="en-US" sz="3000" b="1" u="sng" dirty="0">
                <a:solidFill>
                  <a:srgbClr val="FF0000"/>
                </a:solidFill>
                <a:latin typeface="微軟正黑體" panose="020B0604030504040204" pitchFamily="34" charset="-120"/>
                <a:ea typeface="微軟正黑體" panose="020B0604030504040204" pitchFamily="34" charset="-120"/>
              </a:rPr>
              <a:t>節</a:t>
            </a:r>
            <a:r>
              <a:rPr lang="en-US" altLang="zh-TW" sz="3000" b="1" u="sng" dirty="0">
                <a:solidFill>
                  <a:srgbClr val="FF0000"/>
                </a:solidFill>
                <a:latin typeface="微軟正黑體" panose="020B0604030504040204" pitchFamily="34" charset="-120"/>
                <a:ea typeface="微軟正黑體" panose="020B0604030504040204" pitchFamily="34" charset="-120"/>
              </a:rPr>
              <a:t>)</a:t>
            </a:r>
            <a:r>
              <a:rPr lang="zh-TW" altLang="en-US" sz="3000" dirty="0">
                <a:latin typeface="微軟正黑體" panose="020B0604030504040204" pitchFamily="34" charset="-120"/>
                <a:ea typeface="微軟正黑體" panose="020B0604030504040204" pitchFamily="34" charset="-120"/>
              </a:rPr>
              <a:t>，並於</a:t>
            </a:r>
            <a:r>
              <a:rPr lang="en-US" altLang="zh-TW" sz="3000" dirty="0">
                <a:latin typeface="微軟正黑體" panose="020B0604030504040204" pitchFamily="34" charset="-120"/>
                <a:ea typeface="微軟正黑體" panose="020B0604030504040204" pitchFamily="34" charset="-120"/>
              </a:rPr>
              <a:t>1/15(</a:t>
            </a:r>
            <a:r>
              <a:rPr lang="zh-TW" altLang="en-US" sz="3000" dirty="0">
                <a:latin typeface="微軟正黑體" panose="020B0604030504040204" pitchFamily="34" charset="-120"/>
                <a:ea typeface="微軟正黑體" panose="020B0604030504040204" pitchFamily="34" charset="-120"/>
              </a:rPr>
              <a:t>一</a:t>
            </a:r>
            <a:r>
              <a:rPr lang="en-US" altLang="zh-TW" sz="3000" dirty="0">
                <a:latin typeface="微軟正黑體" panose="020B0604030504040204" pitchFamily="34" charset="-120"/>
                <a:ea typeface="微軟正黑體" panose="020B0604030504040204" pitchFamily="34" charset="-120"/>
              </a:rPr>
              <a:t>)</a:t>
            </a:r>
            <a:r>
              <a:rPr lang="zh-TW" altLang="en-US" sz="3000" dirty="0">
                <a:latin typeface="微軟正黑體" panose="020B0604030504040204" pitchFamily="34" charset="-120"/>
                <a:ea typeface="微軟正黑體" panose="020B0604030504040204" pitchFamily="34" charset="-120"/>
              </a:rPr>
              <a:t>下午進行期末術科評估，成績</a:t>
            </a:r>
            <a:r>
              <a:rPr lang="en-US" altLang="zh-TW" sz="3000" dirty="0">
                <a:latin typeface="微軟正黑體" panose="020B0604030504040204" pitchFamily="34" charset="-120"/>
                <a:ea typeface="微軟正黑體" panose="020B0604030504040204" pitchFamily="34" charset="-120"/>
              </a:rPr>
              <a:t>80</a:t>
            </a:r>
            <a:r>
              <a:rPr lang="zh-TW" altLang="en-US" sz="3000" dirty="0">
                <a:latin typeface="微軟正黑體" panose="020B0604030504040204" pitchFamily="34" charset="-120"/>
                <a:ea typeface="微軟正黑體" panose="020B0604030504040204" pitchFamily="34" charset="-120"/>
              </a:rPr>
              <a:t>分以上始通過，</a:t>
            </a:r>
            <a:r>
              <a:rPr lang="en-US" altLang="zh-TW" sz="3000" dirty="0">
                <a:latin typeface="微軟正黑體" panose="020B0604030504040204" pitchFamily="34" charset="-120"/>
                <a:ea typeface="微軟正黑體" panose="020B0604030504040204" pitchFamily="34" charset="-120"/>
              </a:rPr>
              <a:t>70</a:t>
            </a:r>
            <a:r>
              <a:rPr lang="zh-TW" altLang="en-US" sz="3000" dirty="0">
                <a:latin typeface="微軟正黑體" panose="020B0604030504040204" pitchFamily="34" charset="-120"/>
                <a:ea typeface="微軟正黑體" panose="020B0604030504040204" pitchFamily="34" charset="-120"/>
              </a:rPr>
              <a:t>分至</a:t>
            </a:r>
            <a:r>
              <a:rPr lang="en-US" altLang="zh-TW" sz="3000" dirty="0">
                <a:latin typeface="微軟正黑體" panose="020B0604030504040204" pitchFamily="34" charset="-120"/>
                <a:ea typeface="微軟正黑體" panose="020B0604030504040204" pitchFamily="34" charset="-120"/>
              </a:rPr>
              <a:t>80</a:t>
            </a:r>
            <a:r>
              <a:rPr lang="zh-TW" altLang="en-US" sz="3000" dirty="0">
                <a:latin typeface="微軟正黑體" panose="020B0604030504040204" pitchFamily="34" charset="-120"/>
                <a:ea typeface="微軟正黑體" panose="020B0604030504040204" pitchFamily="34" charset="-120"/>
              </a:rPr>
              <a:t>分需進行補考，</a:t>
            </a:r>
            <a:r>
              <a:rPr lang="en-US" altLang="zh-TW" sz="3000" dirty="0">
                <a:latin typeface="微軟正黑體" panose="020B0604030504040204" pitchFamily="34" charset="-120"/>
                <a:ea typeface="微軟正黑體" panose="020B0604030504040204" pitchFamily="34" charset="-120"/>
              </a:rPr>
              <a:t>70</a:t>
            </a:r>
            <a:r>
              <a:rPr lang="zh-TW" altLang="en-US" sz="3000" dirty="0">
                <a:latin typeface="微軟正黑體" panose="020B0604030504040204" pitchFamily="34" charset="-120"/>
                <a:ea typeface="微軟正黑體" panose="020B0604030504040204" pitchFamily="34" charset="-120"/>
              </a:rPr>
              <a:t>分以下則下學期停止個別課，目前需補考學生預計於</a:t>
            </a:r>
            <a:r>
              <a:rPr lang="en-US" altLang="zh-TW" sz="3000" dirty="0">
                <a:latin typeface="微軟正黑體" panose="020B0604030504040204" pitchFamily="34" charset="-120"/>
                <a:ea typeface="微軟正黑體" panose="020B0604030504040204" pitchFamily="34" charset="-120"/>
              </a:rPr>
              <a:t>1/24(</a:t>
            </a:r>
            <a:r>
              <a:rPr lang="zh-TW" altLang="en-US" sz="3000" dirty="0">
                <a:latin typeface="微軟正黑體" panose="020B0604030504040204" pitchFamily="34" charset="-120"/>
                <a:ea typeface="微軟正黑體" panose="020B0604030504040204" pitchFamily="34" charset="-120"/>
              </a:rPr>
              <a:t>三</a:t>
            </a:r>
            <a:r>
              <a:rPr lang="en-US" altLang="zh-TW" sz="3000" dirty="0">
                <a:latin typeface="微軟正黑體" panose="020B0604030504040204" pitchFamily="34" charset="-120"/>
                <a:ea typeface="微軟正黑體" panose="020B0604030504040204" pitchFamily="34" charset="-120"/>
              </a:rPr>
              <a:t>)</a:t>
            </a:r>
            <a:r>
              <a:rPr lang="zh-TW" altLang="en-US" sz="3000" dirty="0">
                <a:latin typeface="微軟正黑體" panose="020B0604030504040204" pitchFamily="34" charset="-120"/>
                <a:ea typeface="微軟正黑體" panose="020B0604030504040204" pitchFamily="34" charset="-120"/>
              </a:rPr>
              <a:t>進行補考。</a:t>
            </a:r>
            <a:endParaRPr lang="en-US" altLang="zh-TW" sz="3000" dirty="0">
              <a:latin typeface="微軟正黑體" panose="020B0604030504040204" pitchFamily="34" charset="-120"/>
              <a:ea typeface="微軟正黑體" panose="020B0604030504040204" pitchFamily="34" charset="-120"/>
            </a:endParaRPr>
          </a:p>
          <a:p>
            <a:r>
              <a:rPr lang="zh-TW" altLang="en-US" sz="3000" dirty="0">
                <a:latin typeface="微軟正黑體" panose="020B0604030504040204" pitchFamily="34" charset="-120"/>
                <a:ea typeface="微軟正黑體" panose="020B0604030504040204" pitchFamily="34" charset="-120"/>
              </a:rPr>
              <a:t>特色</a:t>
            </a:r>
            <a:r>
              <a:rPr lang="en-US" altLang="zh-TW" sz="3000" dirty="0">
                <a:latin typeface="微軟正黑體" panose="020B0604030504040204" pitchFamily="34" charset="-120"/>
                <a:ea typeface="微軟正黑體" panose="020B0604030504040204" pitchFamily="34" charset="-120"/>
              </a:rPr>
              <a:t>:</a:t>
            </a:r>
            <a:r>
              <a:rPr lang="zh-TW" altLang="en-US" sz="3000" b="1" u="sng" dirty="0">
                <a:solidFill>
                  <a:srgbClr val="FF0000"/>
                </a:solidFill>
                <a:latin typeface="微軟正黑體" panose="020B0604030504040204" pitchFamily="34" charset="-120"/>
                <a:ea typeface="微軟正黑體" panose="020B0604030504040204" pitchFamily="34" charset="-120"/>
              </a:rPr>
              <a:t>於</a:t>
            </a:r>
            <a:r>
              <a:rPr lang="en-US" altLang="zh-TW" sz="3000" b="1" u="sng" dirty="0">
                <a:solidFill>
                  <a:srgbClr val="FF0000"/>
                </a:solidFill>
                <a:latin typeface="微軟正黑體" panose="020B0604030504040204" pitchFamily="34" charset="-120"/>
                <a:ea typeface="微軟正黑體" panose="020B0604030504040204" pitchFamily="34" charset="-120"/>
              </a:rPr>
              <a:t>105</a:t>
            </a:r>
            <a:r>
              <a:rPr lang="zh-TW" altLang="en-US" sz="3000" b="1" u="sng" dirty="0">
                <a:solidFill>
                  <a:srgbClr val="FF0000"/>
                </a:solidFill>
                <a:latin typeface="微軟正黑體" panose="020B0604030504040204" pitchFamily="34" charset="-120"/>
                <a:ea typeface="微軟正黑體" panose="020B0604030504040204" pitchFamily="34" charset="-120"/>
              </a:rPr>
              <a:t>學年度起建立系統化機制為評估→審核→課程實施→檢核→課程開設與否</a:t>
            </a:r>
            <a:r>
              <a:rPr lang="zh-TW" altLang="en-US" sz="3000" dirty="0">
                <a:latin typeface="微軟正黑體" panose="020B0604030504040204" pitchFamily="34" charset="-120"/>
                <a:ea typeface="微軟正黑體" panose="020B0604030504040204" pitchFamily="34" charset="-120"/>
              </a:rPr>
              <a:t>。</a:t>
            </a:r>
          </a:p>
        </p:txBody>
      </p:sp>
      <p:sp>
        <p:nvSpPr>
          <p:cNvPr id="6" name="矩形: 圓角 5">
            <a:extLst>
              <a:ext uri="{FF2B5EF4-FFF2-40B4-BE49-F238E27FC236}">
                <a16:creationId xmlns:a16="http://schemas.microsoft.com/office/drawing/2014/main" id="{9A98C414-0FDC-4831-8480-00A3786EA6E2}"/>
              </a:ext>
            </a:extLst>
          </p:cNvPr>
          <p:cNvSpPr/>
          <p:nvPr/>
        </p:nvSpPr>
        <p:spPr>
          <a:xfrm>
            <a:off x="838199" y="890755"/>
            <a:ext cx="7972426"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音樂教育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音樂個別課</a:t>
            </a:r>
          </a:p>
        </p:txBody>
      </p:sp>
    </p:spTree>
    <p:extLst>
      <p:ext uri="{BB962C8B-B14F-4D97-AF65-F5344CB8AC3E}">
        <p14:creationId xmlns:p14="http://schemas.microsoft.com/office/powerpoint/2010/main" val="2707428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502266" y="903916"/>
            <a:ext cx="11039877"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音樂教育</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音樂個別課期末術科考試</a:t>
            </a:r>
          </a:p>
        </p:txBody>
      </p:sp>
      <p:pic>
        <p:nvPicPr>
          <p:cNvPr id="14" name="圖片 13"/>
          <p:cNvPicPr/>
          <p:nvPr/>
        </p:nvPicPr>
        <p:blipFill>
          <a:blip r:embed="rId4" cstate="print">
            <a:extLst>
              <a:ext uri="{28A0092B-C50C-407E-A947-70E740481C1C}">
                <a14:useLocalDpi xmlns:a14="http://schemas.microsoft.com/office/drawing/2010/main" val="0"/>
              </a:ext>
            </a:extLst>
          </a:blip>
          <a:stretch>
            <a:fillRect/>
          </a:stretch>
        </p:blipFill>
        <p:spPr>
          <a:xfrm>
            <a:off x="502266" y="1951269"/>
            <a:ext cx="2775918" cy="2081000"/>
          </a:xfrm>
          <a:prstGeom prst="rect">
            <a:avLst/>
          </a:prstGeom>
        </p:spPr>
      </p:pic>
      <p:pic>
        <p:nvPicPr>
          <p:cNvPr id="15" name="圖片 14"/>
          <p:cNvPicPr/>
          <p:nvPr/>
        </p:nvPicPr>
        <p:blipFill>
          <a:blip r:embed="rId5" cstate="print">
            <a:extLst>
              <a:ext uri="{28A0092B-C50C-407E-A947-70E740481C1C}">
                <a14:useLocalDpi xmlns:a14="http://schemas.microsoft.com/office/drawing/2010/main" val="0"/>
              </a:ext>
            </a:extLst>
          </a:blip>
          <a:stretch>
            <a:fillRect/>
          </a:stretch>
        </p:blipFill>
        <p:spPr>
          <a:xfrm>
            <a:off x="469776" y="4011561"/>
            <a:ext cx="2796047" cy="2096089"/>
          </a:xfrm>
          <a:prstGeom prst="rect">
            <a:avLst/>
          </a:prstGeom>
        </p:spPr>
      </p:pic>
      <p:pic>
        <p:nvPicPr>
          <p:cNvPr id="16" name="圖片 15"/>
          <p:cNvPicPr/>
          <p:nvPr/>
        </p:nvPicPr>
        <p:blipFill>
          <a:blip r:embed="rId6" cstate="print">
            <a:extLst>
              <a:ext uri="{28A0092B-C50C-407E-A947-70E740481C1C}">
                <a14:useLocalDpi xmlns:a14="http://schemas.microsoft.com/office/drawing/2010/main" val="0"/>
              </a:ext>
            </a:extLst>
          </a:blip>
          <a:stretch>
            <a:fillRect/>
          </a:stretch>
        </p:blipFill>
        <p:spPr>
          <a:xfrm>
            <a:off x="3271493" y="1936622"/>
            <a:ext cx="2896565" cy="2062191"/>
          </a:xfrm>
          <a:prstGeom prst="rect">
            <a:avLst/>
          </a:prstGeom>
        </p:spPr>
      </p:pic>
      <p:pic>
        <p:nvPicPr>
          <p:cNvPr id="17" name="圖片 16"/>
          <p:cNvPicPr/>
          <p:nvPr/>
        </p:nvPicPr>
        <p:blipFill>
          <a:blip r:embed="rId7" cstate="print">
            <a:extLst>
              <a:ext uri="{28A0092B-C50C-407E-A947-70E740481C1C}">
                <a14:useLocalDpi xmlns:a14="http://schemas.microsoft.com/office/drawing/2010/main" val="0"/>
              </a:ext>
            </a:extLst>
          </a:blip>
          <a:stretch>
            <a:fillRect/>
          </a:stretch>
        </p:blipFill>
        <p:spPr>
          <a:xfrm>
            <a:off x="3284874" y="3956269"/>
            <a:ext cx="2869802" cy="2151381"/>
          </a:xfrm>
          <a:prstGeom prst="rect">
            <a:avLst/>
          </a:prstGeom>
        </p:spPr>
      </p:pic>
      <p:pic>
        <p:nvPicPr>
          <p:cNvPr id="18" name="圖片 17"/>
          <p:cNvPicPr/>
          <p:nvPr/>
        </p:nvPicPr>
        <p:blipFill>
          <a:blip r:embed="rId8" cstate="print">
            <a:extLst>
              <a:ext uri="{28A0092B-C50C-407E-A947-70E740481C1C}">
                <a14:useLocalDpi xmlns:a14="http://schemas.microsoft.com/office/drawing/2010/main" val="0"/>
              </a:ext>
            </a:extLst>
          </a:blip>
          <a:stretch>
            <a:fillRect/>
          </a:stretch>
        </p:blipFill>
        <p:spPr>
          <a:xfrm>
            <a:off x="6095999" y="1948241"/>
            <a:ext cx="2874132" cy="2208140"/>
          </a:xfrm>
          <a:prstGeom prst="rect">
            <a:avLst/>
          </a:prstGeom>
        </p:spPr>
      </p:pic>
      <p:pic>
        <p:nvPicPr>
          <p:cNvPr id="19" name="圖片 18"/>
          <p:cNvPicPr/>
          <p:nvPr/>
        </p:nvPicPr>
        <p:blipFill>
          <a:blip r:embed="rId9" cstate="print">
            <a:extLst>
              <a:ext uri="{28A0092B-C50C-407E-A947-70E740481C1C}">
                <a14:useLocalDpi xmlns:a14="http://schemas.microsoft.com/office/drawing/2010/main" val="0"/>
              </a:ext>
            </a:extLst>
          </a:blip>
          <a:stretch>
            <a:fillRect/>
          </a:stretch>
        </p:blipFill>
        <p:spPr>
          <a:xfrm>
            <a:off x="6093745" y="3981306"/>
            <a:ext cx="2836404" cy="2126344"/>
          </a:xfrm>
          <a:prstGeom prst="rect">
            <a:avLst/>
          </a:prstGeom>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20508" y="1951269"/>
            <a:ext cx="2689851" cy="2081000"/>
          </a:xfrm>
          <a:prstGeom prst="rect">
            <a:avLst/>
          </a:prstGeom>
        </p:spPr>
      </p:pic>
      <p:pic>
        <p:nvPicPr>
          <p:cNvPr id="20" name="圖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27894" y="4032269"/>
            <a:ext cx="2682465" cy="2126344"/>
          </a:xfrm>
          <a:prstGeom prst="rect">
            <a:avLst/>
          </a:prstGeom>
        </p:spPr>
      </p:pic>
    </p:spTree>
    <p:extLst>
      <p:ext uri="{BB962C8B-B14F-4D97-AF65-F5344CB8AC3E}">
        <p14:creationId xmlns:p14="http://schemas.microsoft.com/office/powerpoint/2010/main" val="693400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200"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zh-TW" altLang="en-US" sz="3200" dirty="0">
                <a:latin typeface="微軟正黑體" panose="020B0604030504040204" pitchFamily="34" charset="-120"/>
                <a:ea typeface="微軟正黑體" panose="020B0604030504040204" pitchFamily="34" charset="-120"/>
              </a:rPr>
              <a:t>本校自</a:t>
            </a:r>
            <a:r>
              <a:rPr lang="en-US" altLang="zh-TW" sz="3200" dirty="0">
                <a:latin typeface="微軟正黑體" panose="020B0604030504040204" pitchFamily="34" charset="-120"/>
                <a:ea typeface="微軟正黑體" panose="020B0604030504040204" pitchFamily="34" charset="-120"/>
              </a:rPr>
              <a:t>102</a:t>
            </a:r>
            <a:r>
              <a:rPr lang="zh-TW" altLang="en-US" sz="3200" dirty="0">
                <a:latin typeface="微軟正黑體" panose="020B0604030504040204" pitchFamily="34" charset="-120"/>
                <a:ea typeface="微軟正黑體" panose="020B0604030504040204" pitchFamily="34" charset="-120"/>
              </a:rPr>
              <a:t>年度起搭配校園角落美學課程開始油畫課，每學期定期開設</a:t>
            </a:r>
            <a:r>
              <a:rPr lang="en-US" altLang="zh-TW" sz="3200" dirty="0">
                <a:latin typeface="微軟正黑體" panose="020B0604030504040204" pitchFamily="34" charset="-120"/>
                <a:ea typeface="微軟正黑體" panose="020B0604030504040204" pitchFamily="34" charset="-120"/>
              </a:rPr>
              <a:t>24</a:t>
            </a:r>
            <a:r>
              <a:rPr lang="zh-TW" altLang="en-US" sz="3200" dirty="0">
                <a:latin typeface="微軟正黑體" panose="020B0604030504040204" pitchFamily="34" charset="-120"/>
                <a:ea typeface="微軟正黑體" panose="020B0604030504040204" pitchFamily="34" charset="-120"/>
              </a:rPr>
              <a:t>小時之課程，學生作品並由實輔處安排於各地辦理畫展，如</a:t>
            </a:r>
            <a:r>
              <a:rPr lang="zh-TW" altLang="en-US" sz="3200" b="1" u="sng" dirty="0">
                <a:solidFill>
                  <a:srgbClr val="FF0000"/>
                </a:solidFill>
                <a:latin typeface="微軟正黑體" panose="020B0604030504040204" pitchFamily="34" charset="-120"/>
                <a:ea typeface="微軟正黑體" panose="020B0604030504040204" pitchFamily="34" charset="-120"/>
              </a:rPr>
              <a:t>天母好丘、文山特教學校</a:t>
            </a:r>
            <a:r>
              <a:rPr lang="zh-TW" altLang="en-US" sz="3200" dirty="0">
                <a:latin typeface="微軟正黑體" panose="020B0604030504040204" pitchFamily="34" charset="-120"/>
                <a:ea typeface="微軟正黑體" panose="020B0604030504040204" pitchFamily="34" charset="-120"/>
              </a:rPr>
              <a:t>以及</a:t>
            </a:r>
            <a:r>
              <a:rPr lang="en-US" altLang="zh-TW" sz="3200" dirty="0">
                <a:latin typeface="微軟正黑體" panose="020B0604030504040204" pitchFamily="34" charset="-120"/>
                <a:ea typeface="微軟正黑體" panose="020B0604030504040204" pitchFamily="34" charset="-120"/>
              </a:rPr>
              <a:t>106</a:t>
            </a:r>
            <a:r>
              <a:rPr lang="zh-TW" altLang="en-US" sz="3200" dirty="0">
                <a:latin typeface="微軟正黑體" panose="020B0604030504040204" pitchFamily="34" charset="-120"/>
                <a:ea typeface="微軟正黑體" panose="020B0604030504040204" pitchFamily="34" charset="-120"/>
              </a:rPr>
              <a:t>學年度於</a:t>
            </a:r>
            <a:r>
              <a:rPr lang="zh-TW" altLang="en-US" sz="3200" b="1" u="sng" dirty="0">
                <a:solidFill>
                  <a:srgbClr val="FF0000"/>
                </a:solidFill>
                <a:latin typeface="微軟正黑體" panose="020B0604030504040204" pitchFamily="34" charset="-120"/>
                <a:ea typeface="微軟正黑體" panose="020B0604030504040204" pitchFamily="34" charset="-120"/>
              </a:rPr>
              <a:t>青發處辦理之藝術特集</a:t>
            </a:r>
            <a:r>
              <a:rPr lang="zh-TW" altLang="en-US" sz="3200" dirty="0">
                <a:latin typeface="微軟正黑體" panose="020B0604030504040204" pitchFamily="34" charset="-120"/>
                <a:ea typeface="微軟正黑體" panose="020B0604030504040204" pitchFamily="34" charset="-120"/>
              </a:rPr>
              <a:t>，除校外展覽外，本學期亦在本校三樓錄音室外走廊展示學生油畫作品，讓視障學生的繪畫作品可以感動更多的人。</a:t>
            </a:r>
          </a:p>
        </p:txBody>
      </p:sp>
      <p:sp>
        <p:nvSpPr>
          <p:cNvPr id="6" name="矩形: 圓角 5">
            <a:extLst>
              <a:ext uri="{FF2B5EF4-FFF2-40B4-BE49-F238E27FC236}">
                <a16:creationId xmlns:a16="http://schemas.microsoft.com/office/drawing/2014/main" id="{9A98C414-0FDC-4831-8480-00A3786EA6E2}"/>
              </a:ext>
            </a:extLst>
          </p:cNvPr>
          <p:cNvSpPr/>
          <p:nvPr/>
        </p:nvSpPr>
        <p:spPr>
          <a:xfrm>
            <a:off x="838199" y="890755"/>
            <a:ext cx="7430038"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藝術教育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油畫課程</a:t>
            </a:r>
          </a:p>
        </p:txBody>
      </p:sp>
    </p:spTree>
    <p:extLst>
      <p:ext uri="{BB962C8B-B14F-4D97-AF65-F5344CB8AC3E}">
        <p14:creationId xmlns:p14="http://schemas.microsoft.com/office/powerpoint/2010/main" val="279975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2524258" y="882079"/>
            <a:ext cx="7438891"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藝術教育</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油畫課程成果</a:t>
            </a:r>
          </a:p>
        </p:txBody>
      </p:sp>
      <p:pic>
        <p:nvPicPr>
          <p:cNvPr id="14" name="圖片 13"/>
          <p:cNvPicPr/>
          <p:nvPr/>
        </p:nvPicPr>
        <p:blipFill>
          <a:blip r:embed="rId4" cstate="print">
            <a:extLst>
              <a:ext uri="{28A0092B-C50C-407E-A947-70E740481C1C}">
                <a14:useLocalDpi xmlns:a14="http://schemas.microsoft.com/office/drawing/2010/main" val="0"/>
              </a:ext>
            </a:extLst>
          </a:blip>
          <a:stretch>
            <a:fillRect/>
          </a:stretch>
        </p:blipFill>
        <p:spPr>
          <a:xfrm>
            <a:off x="588290" y="1974693"/>
            <a:ext cx="2774666" cy="2081000"/>
          </a:xfrm>
          <a:prstGeom prst="rect">
            <a:avLst/>
          </a:prstGeom>
        </p:spPr>
      </p:pic>
      <p:pic>
        <p:nvPicPr>
          <p:cNvPr id="15" name="圖片 14"/>
          <p:cNvPicPr/>
          <p:nvPr/>
        </p:nvPicPr>
        <p:blipFill>
          <a:blip r:embed="rId5" cstate="print">
            <a:extLst>
              <a:ext uri="{28A0092B-C50C-407E-A947-70E740481C1C}">
                <a14:useLocalDpi xmlns:a14="http://schemas.microsoft.com/office/drawing/2010/main" val="0"/>
              </a:ext>
            </a:extLst>
          </a:blip>
          <a:stretch>
            <a:fillRect/>
          </a:stretch>
        </p:blipFill>
        <p:spPr>
          <a:xfrm>
            <a:off x="597496" y="3956655"/>
            <a:ext cx="2794785" cy="2096089"/>
          </a:xfrm>
          <a:prstGeom prst="rect">
            <a:avLst/>
          </a:prstGeom>
        </p:spPr>
      </p:pic>
      <p:pic>
        <p:nvPicPr>
          <p:cNvPr id="16" name="圖片 15"/>
          <p:cNvPicPr/>
          <p:nvPr/>
        </p:nvPicPr>
        <p:blipFill>
          <a:blip r:embed="rId6" cstate="print">
            <a:extLst>
              <a:ext uri="{28A0092B-C50C-407E-A947-70E740481C1C}">
                <a14:useLocalDpi xmlns:a14="http://schemas.microsoft.com/office/drawing/2010/main" val="0"/>
              </a:ext>
            </a:extLst>
          </a:blip>
          <a:stretch>
            <a:fillRect/>
          </a:stretch>
        </p:blipFill>
        <p:spPr>
          <a:xfrm>
            <a:off x="3353088" y="1955402"/>
            <a:ext cx="2850670" cy="2062191"/>
          </a:xfrm>
          <a:prstGeom prst="rect">
            <a:avLst/>
          </a:prstGeom>
        </p:spPr>
      </p:pic>
      <p:pic>
        <p:nvPicPr>
          <p:cNvPr id="17" name="圖片 16"/>
          <p:cNvPicPr/>
          <p:nvPr/>
        </p:nvPicPr>
        <p:blipFill>
          <a:blip r:embed="rId7" cstate="print">
            <a:extLst>
              <a:ext uri="{28A0092B-C50C-407E-A947-70E740481C1C}">
                <a14:useLocalDpi xmlns:a14="http://schemas.microsoft.com/office/drawing/2010/main" val="0"/>
              </a:ext>
            </a:extLst>
          </a:blip>
          <a:stretch>
            <a:fillRect/>
          </a:stretch>
        </p:blipFill>
        <p:spPr>
          <a:xfrm>
            <a:off x="3353088" y="3950918"/>
            <a:ext cx="2869802" cy="2107564"/>
          </a:xfrm>
          <a:prstGeom prst="rect">
            <a:avLst/>
          </a:prstGeom>
        </p:spPr>
      </p:pic>
      <p:pic>
        <p:nvPicPr>
          <p:cNvPr id="18" name="圖片 17"/>
          <p:cNvPicPr/>
          <p:nvPr/>
        </p:nvPicPr>
        <p:blipFill>
          <a:blip r:embed="rId8" cstate="print">
            <a:extLst>
              <a:ext uri="{28A0092B-C50C-407E-A947-70E740481C1C}">
                <a14:useLocalDpi xmlns:a14="http://schemas.microsoft.com/office/drawing/2010/main" val="0"/>
              </a:ext>
            </a:extLst>
          </a:blip>
          <a:stretch>
            <a:fillRect/>
          </a:stretch>
        </p:blipFill>
        <p:spPr>
          <a:xfrm>
            <a:off x="6151820" y="1948241"/>
            <a:ext cx="2874132" cy="2155599"/>
          </a:xfrm>
          <a:prstGeom prst="rect">
            <a:avLst/>
          </a:prstGeom>
        </p:spPr>
      </p:pic>
      <p:pic>
        <p:nvPicPr>
          <p:cNvPr id="19" name="圖片 18"/>
          <p:cNvPicPr/>
          <p:nvPr/>
        </p:nvPicPr>
        <p:blipFill>
          <a:blip r:embed="rId9" cstate="print">
            <a:extLst>
              <a:ext uri="{28A0092B-C50C-407E-A947-70E740481C1C}">
                <a14:useLocalDpi xmlns:a14="http://schemas.microsoft.com/office/drawing/2010/main" val="0"/>
              </a:ext>
            </a:extLst>
          </a:blip>
          <a:stretch>
            <a:fillRect/>
          </a:stretch>
        </p:blipFill>
        <p:spPr>
          <a:xfrm>
            <a:off x="6217045" y="3952189"/>
            <a:ext cx="2836404" cy="2126344"/>
          </a:xfrm>
          <a:prstGeom prst="rect">
            <a:avLst/>
          </a:prstGeom>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5952" y="1974693"/>
            <a:ext cx="2689851" cy="2016478"/>
          </a:xfrm>
          <a:prstGeom prst="rect">
            <a:avLst/>
          </a:prstGeom>
        </p:spPr>
      </p:pic>
      <p:pic>
        <p:nvPicPr>
          <p:cNvPr id="20" name="圖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1140" y="3904041"/>
            <a:ext cx="2682465" cy="2154441"/>
          </a:xfrm>
          <a:prstGeom prst="rect">
            <a:avLst/>
          </a:prstGeom>
        </p:spPr>
      </p:pic>
    </p:spTree>
    <p:extLst>
      <p:ext uri="{BB962C8B-B14F-4D97-AF65-F5344CB8AC3E}">
        <p14:creationId xmlns:p14="http://schemas.microsoft.com/office/powerpoint/2010/main" val="206989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200"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zh-TW" altLang="en-US" sz="3200" dirty="0">
                <a:latin typeface="微軟正黑體" panose="020B0604030504040204" pitchFamily="34" charset="-120"/>
                <a:ea typeface="微軟正黑體" panose="020B0604030504040204" pitchFamily="34" charset="-120"/>
              </a:rPr>
              <a:t>本校</a:t>
            </a:r>
            <a:r>
              <a:rPr lang="en-US" altLang="zh-TW" sz="3200" dirty="0">
                <a:latin typeface="微軟正黑體" panose="020B0604030504040204" pitchFamily="34" charset="-120"/>
                <a:ea typeface="微軟正黑體" panose="020B0604030504040204" pitchFamily="34" charset="-120"/>
              </a:rPr>
              <a:t>105</a:t>
            </a:r>
            <a:r>
              <a:rPr lang="zh-TW" altLang="en-US" sz="3200" dirty="0">
                <a:latin typeface="微軟正黑體" panose="020B0604030504040204" pitchFamily="34" charset="-120"/>
                <a:ea typeface="微軟正黑體" panose="020B0604030504040204" pitchFamily="34" charset="-120"/>
              </a:rPr>
              <a:t>學年度進行雕塑前導課程，至蒲添生雕塑紀念館進行觸摸體驗，本學期搭配國小部藝術與人文課程以及國中九年級視覺藝術課程，在課程中融入雕塑品的認識，並至</a:t>
            </a:r>
            <a:r>
              <a:rPr lang="en-US" altLang="zh-TW" sz="3200" dirty="0">
                <a:latin typeface="微軟正黑體" panose="020B0604030504040204" pitchFamily="34" charset="-120"/>
                <a:ea typeface="微軟正黑體" panose="020B0604030504040204" pitchFamily="34" charset="-120"/>
              </a:rPr>
              <a:t>228</a:t>
            </a:r>
            <a:r>
              <a:rPr lang="zh-TW" altLang="en-US" sz="3200" dirty="0">
                <a:latin typeface="微軟正黑體" panose="020B0604030504040204" pitchFamily="34" charset="-120"/>
                <a:ea typeface="微軟正黑體" panose="020B0604030504040204" pitchFamily="34" charset="-120"/>
              </a:rPr>
              <a:t>紀念館</a:t>
            </a:r>
            <a:r>
              <a:rPr lang="zh-TW" altLang="en-US" sz="3200" b="1" u="sng" dirty="0">
                <a:solidFill>
                  <a:srgbClr val="FF0000"/>
                </a:solidFill>
                <a:latin typeface="微軟正黑體" panose="020B0604030504040204" pitchFamily="34" charset="-120"/>
                <a:ea typeface="微軟正黑體" panose="020B0604030504040204" pitchFamily="34" charset="-120"/>
              </a:rPr>
              <a:t>參觀蒲添生</a:t>
            </a:r>
            <a:r>
              <a:rPr lang="en-US" altLang="zh-TW" sz="3200" b="1" u="sng" dirty="0">
                <a:solidFill>
                  <a:srgbClr val="FF0000"/>
                </a:solidFill>
                <a:latin typeface="微軟正黑體" panose="020B0604030504040204" pitchFamily="34" charset="-120"/>
                <a:ea typeface="微軟正黑體" panose="020B0604030504040204" pitchFamily="34" charset="-120"/>
              </a:rPr>
              <a:t>3</a:t>
            </a:r>
            <a:r>
              <a:rPr lang="zh-TW" altLang="en-US" sz="3200" b="1" u="sng" dirty="0">
                <a:solidFill>
                  <a:srgbClr val="FF0000"/>
                </a:solidFill>
                <a:latin typeface="微軟正黑體" panose="020B0604030504040204" pitchFamily="34" charset="-120"/>
                <a:ea typeface="微軟正黑體" panose="020B0604030504040204" pitchFamily="34" charset="-120"/>
              </a:rPr>
              <a:t>代雕塑展</a:t>
            </a:r>
            <a:r>
              <a:rPr lang="zh-TW" altLang="en-US" sz="3200" dirty="0">
                <a:latin typeface="微軟正黑體" panose="020B0604030504040204" pitchFamily="34" charset="-120"/>
                <a:ea typeface="微軟正黑體" panose="020B0604030504040204" pitchFamily="34" charset="-120"/>
              </a:rPr>
              <a:t>，</a:t>
            </a:r>
            <a:r>
              <a:rPr lang="en-US" altLang="zh-TW" sz="3200" dirty="0">
                <a:latin typeface="微軟正黑體" panose="020B0604030504040204" pitchFamily="34" charset="-120"/>
                <a:ea typeface="微軟正黑體" panose="020B0604030504040204" pitchFamily="34" charset="-120"/>
              </a:rPr>
              <a:t>106</a:t>
            </a:r>
            <a:r>
              <a:rPr lang="zh-TW" altLang="en-US" sz="3200" dirty="0">
                <a:latin typeface="微軟正黑體" panose="020B0604030504040204" pitchFamily="34" charset="-120"/>
                <a:ea typeface="微軟正黑體" panose="020B0604030504040204" pitchFamily="34" charset="-120"/>
              </a:rPr>
              <a:t>年</a:t>
            </a:r>
            <a:r>
              <a:rPr lang="en-US" altLang="zh-TW" sz="3200" dirty="0">
                <a:latin typeface="微軟正黑體" panose="020B0604030504040204" pitchFamily="34" charset="-120"/>
                <a:ea typeface="微軟正黑體" panose="020B0604030504040204" pitchFamily="34" charset="-120"/>
              </a:rPr>
              <a:t>12</a:t>
            </a:r>
            <a:r>
              <a:rPr lang="zh-TW" altLang="en-US" sz="3200" dirty="0">
                <a:latin typeface="微軟正黑體" panose="020B0604030504040204" pitchFamily="34" charset="-120"/>
                <a:ea typeface="微軟正黑體" panose="020B0604030504040204" pitchFamily="34" charset="-120"/>
              </a:rPr>
              <a:t>月</a:t>
            </a:r>
            <a:r>
              <a:rPr lang="en-US" altLang="zh-TW" sz="3200" dirty="0">
                <a:latin typeface="微軟正黑體" panose="020B0604030504040204" pitchFamily="34" charset="-120"/>
                <a:ea typeface="微軟正黑體" panose="020B0604030504040204" pitchFamily="34" charset="-120"/>
              </a:rPr>
              <a:t>15</a:t>
            </a:r>
            <a:r>
              <a:rPr lang="zh-TW" altLang="en-US" sz="3200" dirty="0">
                <a:latin typeface="微軟正黑體" panose="020B0604030504040204" pitchFamily="34" charset="-120"/>
                <a:ea typeface="微軟正黑體" panose="020B0604030504040204" pitchFamily="34" charset="-120"/>
              </a:rPr>
              <a:t>日及</a:t>
            </a:r>
            <a:r>
              <a:rPr lang="en-US" altLang="zh-TW" sz="3200" dirty="0">
                <a:latin typeface="微軟正黑體" panose="020B0604030504040204" pitchFamily="34" charset="-120"/>
                <a:ea typeface="微軟正黑體" panose="020B0604030504040204" pitchFamily="34" charset="-120"/>
              </a:rPr>
              <a:t>29</a:t>
            </a:r>
            <a:r>
              <a:rPr lang="zh-TW" altLang="en-US" sz="3200" dirty="0">
                <a:latin typeface="微軟正黑體" panose="020B0604030504040204" pitchFamily="34" charset="-120"/>
                <a:ea typeface="微軟正黑體" panose="020B0604030504040204" pitchFamily="34" charset="-120"/>
              </a:rPr>
              <a:t>日亦製作</a:t>
            </a:r>
            <a:r>
              <a:rPr lang="zh-TW" altLang="en-US" sz="3200" b="1" u="sng" dirty="0">
                <a:solidFill>
                  <a:srgbClr val="FF0000"/>
                </a:solidFill>
                <a:latin typeface="微軟正黑體" panose="020B0604030504040204" pitchFamily="34" charset="-120"/>
                <a:ea typeface="微軟正黑體" panose="020B0604030504040204" pitchFamily="34" charset="-120"/>
              </a:rPr>
              <a:t>半身頭像體驗課程</a:t>
            </a:r>
            <a:r>
              <a:rPr lang="zh-TW" altLang="en-US" sz="3200" dirty="0">
                <a:latin typeface="微軟正黑體" panose="020B0604030504040204" pitchFamily="34" charset="-120"/>
                <a:ea typeface="微軟正黑體" panose="020B0604030504040204" pitchFamily="34" charset="-120"/>
              </a:rPr>
              <a:t>，目前作品正在燒製中，第二學期預計製作不同表情之半身頭像作品。</a:t>
            </a: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9130049"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藝術教育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北明樂陶陶課程</a:t>
            </a:r>
          </a:p>
        </p:txBody>
      </p:sp>
    </p:spTree>
    <p:extLst>
      <p:ext uri="{BB962C8B-B14F-4D97-AF65-F5344CB8AC3E}">
        <p14:creationId xmlns:p14="http://schemas.microsoft.com/office/powerpoint/2010/main" val="4188685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1458475" y="879242"/>
            <a:ext cx="9693170"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藝術教育</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北明樂陶陶課程成果</a:t>
            </a:r>
          </a:p>
        </p:txBody>
      </p:sp>
      <p:pic>
        <p:nvPicPr>
          <p:cNvPr id="14" name="圖片 13"/>
          <p:cNvPicPr/>
          <p:nvPr/>
        </p:nvPicPr>
        <p:blipFill>
          <a:blip r:embed="rId4" cstate="print">
            <a:extLst>
              <a:ext uri="{28A0092B-C50C-407E-A947-70E740481C1C}">
                <a14:useLocalDpi xmlns:a14="http://schemas.microsoft.com/office/drawing/2010/main" val="0"/>
              </a:ext>
            </a:extLst>
          </a:blip>
          <a:stretch>
            <a:fillRect/>
          </a:stretch>
        </p:blipFill>
        <p:spPr>
          <a:xfrm>
            <a:off x="741077" y="2035789"/>
            <a:ext cx="2876166" cy="2080999"/>
          </a:xfrm>
          <a:prstGeom prst="rect">
            <a:avLst/>
          </a:prstGeom>
        </p:spPr>
      </p:pic>
      <p:pic>
        <p:nvPicPr>
          <p:cNvPr id="15" name="圖片 14"/>
          <p:cNvPicPr/>
          <p:nvPr/>
        </p:nvPicPr>
        <p:blipFill>
          <a:blip r:embed="rId5" cstate="print">
            <a:extLst>
              <a:ext uri="{28A0092B-C50C-407E-A947-70E740481C1C}">
                <a14:useLocalDpi xmlns:a14="http://schemas.microsoft.com/office/drawing/2010/main" val="0"/>
              </a:ext>
            </a:extLst>
          </a:blip>
          <a:stretch>
            <a:fillRect/>
          </a:stretch>
        </p:blipFill>
        <p:spPr>
          <a:xfrm>
            <a:off x="712174" y="4046799"/>
            <a:ext cx="2794785" cy="2096088"/>
          </a:xfrm>
          <a:prstGeom prst="rect">
            <a:avLst/>
          </a:prstGeom>
        </p:spPr>
      </p:pic>
      <p:pic>
        <p:nvPicPr>
          <p:cNvPr id="16" name="圖片 15"/>
          <p:cNvPicPr/>
          <p:nvPr/>
        </p:nvPicPr>
        <p:blipFill>
          <a:blip r:embed="rId6" cstate="print">
            <a:extLst>
              <a:ext uri="{28A0092B-C50C-407E-A947-70E740481C1C}">
                <a14:useLocalDpi xmlns:a14="http://schemas.microsoft.com/office/drawing/2010/main" val="0"/>
              </a:ext>
            </a:extLst>
          </a:blip>
          <a:stretch>
            <a:fillRect/>
          </a:stretch>
        </p:blipFill>
        <p:spPr>
          <a:xfrm>
            <a:off x="3456657" y="2031631"/>
            <a:ext cx="2749588" cy="2062191"/>
          </a:xfrm>
          <a:prstGeom prst="rect">
            <a:avLst/>
          </a:prstGeom>
        </p:spPr>
      </p:pic>
      <p:pic>
        <p:nvPicPr>
          <p:cNvPr id="17" name="圖片 16"/>
          <p:cNvPicPr/>
          <p:nvPr/>
        </p:nvPicPr>
        <p:blipFill>
          <a:blip r:embed="rId7" cstate="print">
            <a:extLst>
              <a:ext uri="{28A0092B-C50C-407E-A947-70E740481C1C}">
                <a14:useLocalDpi xmlns:a14="http://schemas.microsoft.com/office/drawing/2010/main" val="0"/>
              </a:ext>
            </a:extLst>
          </a:blip>
          <a:stretch>
            <a:fillRect/>
          </a:stretch>
        </p:blipFill>
        <p:spPr>
          <a:xfrm>
            <a:off x="3435258" y="4007848"/>
            <a:ext cx="2869802" cy="2120509"/>
          </a:xfrm>
          <a:prstGeom prst="rect">
            <a:avLst/>
          </a:prstGeom>
        </p:spPr>
      </p:pic>
      <p:pic>
        <p:nvPicPr>
          <p:cNvPr id="18" name="圖片 17"/>
          <p:cNvPicPr/>
          <p:nvPr/>
        </p:nvPicPr>
        <p:blipFill>
          <a:blip r:embed="rId8" cstate="print">
            <a:extLst>
              <a:ext uri="{28A0092B-C50C-407E-A947-70E740481C1C}">
                <a14:useLocalDpi xmlns:a14="http://schemas.microsoft.com/office/drawing/2010/main" val="0"/>
              </a:ext>
            </a:extLst>
          </a:blip>
          <a:stretch>
            <a:fillRect/>
          </a:stretch>
        </p:blipFill>
        <p:spPr>
          <a:xfrm>
            <a:off x="6125109" y="2030407"/>
            <a:ext cx="2874132" cy="2063415"/>
          </a:xfrm>
          <a:prstGeom prst="rect">
            <a:avLst/>
          </a:prstGeom>
        </p:spPr>
      </p:pic>
      <p:pic>
        <p:nvPicPr>
          <p:cNvPr id="19" name="圖片 18"/>
          <p:cNvPicPr/>
          <p:nvPr/>
        </p:nvPicPr>
        <p:blipFill>
          <a:blip r:embed="rId9" cstate="print">
            <a:extLst>
              <a:ext uri="{28A0092B-C50C-407E-A947-70E740481C1C}">
                <a14:useLocalDpi xmlns:a14="http://schemas.microsoft.com/office/drawing/2010/main" val="0"/>
              </a:ext>
            </a:extLst>
          </a:blip>
          <a:stretch>
            <a:fillRect/>
          </a:stretch>
        </p:blipFill>
        <p:spPr>
          <a:xfrm>
            <a:off x="6162837" y="4017592"/>
            <a:ext cx="2836404" cy="2139825"/>
          </a:xfrm>
          <a:prstGeom prst="rect">
            <a:avLst/>
          </a:prstGeom>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99241" y="2030407"/>
            <a:ext cx="2689851" cy="2001862"/>
          </a:xfrm>
          <a:prstGeom prst="rect">
            <a:avLst/>
          </a:prstGeom>
        </p:spPr>
      </p:pic>
      <p:pic>
        <p:nvPicPr>
          <p:cNvPr id="20" name="圖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99241" y="4032269"/>
            <a:ext cx="2682465" cy="2154441"/>
          </a:xfrm>
          <a:prstGeom prst="rect">
            <a:avLst/>
          </a:prstGeom>
        </p:spPr>
      </p:pic>
    </p:spTree>
    <p:extLst>
      <p:ext uri="{BB962C8B-B14F-4D97-AF65-F5344CB8AC3E}">
        <p14:creationId xmlns:p14="http://schemas.microsoft.com/office/powerpoint/2010/main" val="3069204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1249414" y="927794"/>
            <a:ext cx="9693170"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藝術教育</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北明樂陶陶課程成果</a:t>
            </a:r>
          </a:p>
        </p:txBody>
      </p:sp>
      <p:pic>
        <p:nvPicPr>
          <p:cNvPr id="14" name="圖片 13"/>
          <p:cNvPicPr/>
          <p:nvPr/>
        </p:nvPicPr>
        <p:blipFill>
          <a:blip r:embed="rId4" cstate="print">
            <a:extLst>
              <a:ext uri="{28A0092B-C50C-407E-A947-70E740481C1C}">
                <a14:useLocalDpi xmlns:a14="http://schemas.microsoft.com/office/drawing/2010/main" val="0"/>
              </a:ext>
            </a:extLst>
          </a:blip>
          <a:stretch>
            <a:fillRect/>
          </a:stretch>
        </p:blipFill>
        <p:spPr>
          <a:xfrm>
            <a:off x="791402" y="2051398"/>
            <a:ext cx="2876166" cy="2013457"/>
          </a:xfrm>
          <a:prstGeom prst="rect">
            <a:avLst/>
          </a:prstGeom>
        </p:spPr>
      </p:pic>
      <p:pic>
        <p:nvPicPr>
          <p:cNvPr id="15" name="圖片 14"/>
          <p:cNvPicPr/>
          <p:nvPr/>
        </p:nvPicPr>
        <p:blipFill>
          <a:blip r:embed="rId5" cstate="print">
            <a:extLst>
              <a:ext uri="{28A0092B-C50C-407E-A947-70E740481C1C}">
                <a14:useLocalDpi xmlns:a14="http://schemas.microsoft.com/office/drawing/2010/main" val="0"/>
              </a:ext>
            </a:extLst>
          </a:blip>
          <a:stretch>
            <a:fillRect/>
          </a:stretch>
        </p:blipFill>
        <p:spPr>
          <a:xfrm>
            <a:off x="759413" y="4057675"/>
            <a:ext cx="2794785" cy="2092888"/>
          </a:xfrm>
          <a:prstGeom prst="rect">
            <a:avLst/>
          </a:prstGeom>
        </p:spPr>
      </p:pic>
      <p:pic>
        <p:nvPicPr>
          <p:cNvPr id="16" name="圖片 15"/>
          <p:cNvPicPr/>
          <p:nvPr/>
        </p:nvPicPr>
        <p:blipFill>
          <a:blip r:embed="rId6" cstate="print">
            <a:extLst>
              <a:ext uri="{28A0092B-C50C-407E-A947-70E740481C1C}">
                <a14:useLocalDpi xmlns:a14="http://schemas.microsoft.com/office/drawing/2010/main" val="0"/>
              </a:ext>
            </a:extLst>
          </a:blip>
          <a:stretch>
            <a:fillRect/>
          </a:stretch>
        </p:blipFill>
        <p:spPr>
          <a:xfrm>
            <a:off x="3472513" y="2051398"/>
            <a:ext cx="2749588" cy="1968793"/>
          </a:xfrm>
          <a:prstGeom prst="rect">
            <a:avLst/>
          </a:prstGeom>
        </p:spPr>
      </p:pic>
      <p:pic>
        <p:nvPicPr>
          <p:cNvPr id="17" name="圖片 16"/>
          <p:cNvPicPr/>
          <p:nvPr/>
        </p:nvPicPr>
        <p:blipFill>
          <a:blip r:embed="rId7" cstate="print">
            <a:extLst>
              <a:ext uri="{28A0092B-C50C-407E-A947-70E740481C1C}">
                <a14:useLocalDpi xmlns:a14="http://schemas.microsoft.com/office/drawing/2010/main" val="0"/>
              </a:ext>
            </a:extLst>
          </a:blip>
          <a:stretch>
            <a:fillRect/>
          </a:stretch>
        </p:blipFill>
        <p:spPr>
          <a:xfrm>
            <a:off x="3520800" y="4045153"/>
            <a:ext cx="2869802" cy="2139825"/>
          </a:xfrm>
          <a:prstGeom prst="rect">
            <a:avLst/>
          </a:prstGeom>
        </p:spPr>
      </p:pic>
      <p:pic>
        <p:nvPicPr>
          <p:cNvPr id="18" name="圖片 17"/>
          <p:cNvPicPr/>
          <p:nvPr/>
        </p:nvPicPr>
        <p:blipFill>
          <a:blip r:embed="rId8" cstate="print">
            <a:extLst>
              <a:ext uri="{28A0092B-C50C-407E-A947-70E740481C1C}">
                <a14:useLocalDpi xmlns:a14="http://schemas.microsoft.com/office/drawing/2010/main" val="0"/>
              </a:ext>
            </a:extLst>
          </a:blip>
          <a:stretch>
            <a:fillRect/>
          </a:stretch>
        </p:blipFill>
        <p:spPr>
          <a:xfrm>
            <a:off x="6176489" y="2051398"/>
            <a:ext cx="2896578" cy="2063415"/>
          </a:xfrm>
          <a:prstGeom prst="rect">
            <a:avLst/>
          </a:prstGeom>
        </p:spPr>
      </p:pic>
      <p:pic>
        <p:nvPicPr>
          <p:cNvPr id="19" name="圖片 18"/>
          <p:cNvPicPr/>
          <p:nvPr/>
        </p:nvPicPr>
        <p:blipFill>
          <a:blip r:embed="rId9" cstate="print">
            <a:extLst>
              <a:ext uri="{28A0092B-C50C-407E-A947-70E740481C1C}">
                <a14:useLocalDpi xmlns:a14="http://schemas.microsoft.com/office/drawing/2010/main" val="0"/>
              </a:ext>
            </a:extLst>
          </a:blip>
          <a:stretch>
            <a:fillRect/>
          </a:stretch>
        </p:blipFill>
        <p:spPr>
          <a:xfrm>
            <a:off x="6176489" y="4057675"/>
            <a:ext cx="2836404" cy="2127303"/>
          </a:xfrm>
          <a:prstGeom prst="rect">
            <a:avLst/>
          </a:prstGeom>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7300" y="2055813"/>
            <a:ext cx="2669149" cy="2001862"/>
          </a:xfrm>
          <a:prstGeom prst="rect">
            <a:avLst/>
          </a:prstGeom>
        </p:spPr>
      </p:pic>
      <p:pic>
        <p:nvPicPr>
          <p:cNvPr id="20" name="圖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08486" y="4013266"/>
            <a:ext cx="2682465" cy="2011848"/>
          </a:xfrm>
          <a:prstGeom prst="rect">
            <a:avLst/>
          </a:prstGeom>
        </p:spPr>
      </p:pic>
    </p:spTree>
    <p:extLst>
      <p:ext uri="{BB962C8B-B14F-4D97-AF65-F5344CB8AC3E}">
        <p14:creationId xmlns:p14="http://schemas.microsoft.com/office/powerpoint/2010/main" val="3725427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1079605" y="899251"/>
            <a:ext cx="9674120"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藝術教育</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北明樂陶陶課程成果</a:t>
            </a:r>
          </a:p>
        </p:txBody>
      </p:sp>
      <p:pic>
        <p:nvPicPr>
          <p:cNvPr id="14" name="圖片 13"/>
          <p:cNvPicPr/>
          <p:nvPr/>
        </p:nvPicPr>
        <p:blipFill>
          <a:blip r:embed="rId4" cstate="print">
            <a:extLst>
              <a:ext uri="{28A0092B-C50C-407E-A947-70E740481C1C}">
                <a14:useLocalDpi xmlns:a14="http://schemas.microsoft.com/office/drawing/2010/main" val="0"/>
              </a:ext>
            </a:extLst>
          </a:blip>
          <a:stretch>
            <a:fillRect/>
          </a:stretch>
        </p:blipFill>
        <p:spPr>
          <a:xfrm>
            <a:off x="103120" y="2078828"/>
            <a:ext cx="5705251" cy="4025758"/>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8370" y="2078828"/>
            <a:ext cx="6143223" cy="4018207"/>
          </a:xfrm>
          <a:prstGeom prst="rect">
            <a:avLst/>
          </a:prstGeom>
        </p:spPr>
      </p:pic>
    </p:spTree>
    <p:extLst>
      <p:ext uri="{BB962C8B-B14F-4D97-AF65-F5344CB8AC3E}">
        <p14:creationId xmlns:p14="http://schemas.microsoft.com/office/powerpoint/2010/main" val="718043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198"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zh-TW" sz="3200" b="1" dirty="0">
                <a:latin typeface="微軟正黑體" panose="020B0604030504040204" pitchFamily="34" charset="-120"/>
                <a:ea typeface="微軟正黑體" panose="020B0604030504040204" pitchFamily="34" charset="-120"/>
              </a:rPr>
              <a:t>1.</a:t>
            </a:r>
            <a:r>
              <a:rPr lang="zh-TW" altLang="en-US" sz="3200" b="1" dirty="0">
                <a:latin typeface="微軟正黑體" panose="020B0604030504040204" pitchFamily="34" charset="-120"/>
                <a:ea typeface="微軟正黑體" panose="020B0604030504040204" pitchFamily="34" charset="-120"/>
              </a:rPr>
              <a:t>在製作頭像之前，</a:t>
            </a:r>
            <a:endParaRPr lang="en-US" altLang="zh-TW" sz="3200" b="1" dirty="0">
              <a:latin typeface="微軟正黑體" panose="020B0604030504040204" pitchFamily="34" charset="-120"/>
              <a:ea typeface="微軟正黑體" panose="020B0604030504040204" pitchFamily="34" charset="-120"/>
            </a:endParaRPr>
          </a:p>
          <a:p>
            <a:r>
              <a:rPr lang="zh-TW" altLang="en-US" sz="3200" b="1" dirty="0">
                <a:latin typeface="微軟正黑體" panose="020B0604030504040204" pitchFamily="34" charset="-120"/>
                <a:ea typeface="微軟正黑體" panose="020B0604030504040204" pitchFamily="34" charset="-120"/>
              </a:rPr>
              <a:t>你的期待程度為</a:t>
            </a:r>
            <a:endParaRPr lang="en-US" altLang="zh-TW" sz="3200" b="1" dirty="0">
              <a:latin typeface="微軟正黑體" panose="020B0604030504040204" pitchFamily="34" charset="-120"/>
              <a:ea typeface="微軟正黑體" panose="020B0604030504040204" pitchFamily="34" charset="-120"/>
            </a:endParaRPr>
          </a:p>
          <a:p>
            <a:r>
              <a:rPr lang="zh-TW" altLang="en-US" sz="3200" b="1" dirty="0">
                <a:latin typeface="微軟正黑體" panose="020B0604030504040204" pitchFamily="34" charset="-120"/>
                <a:ea typeface="微軟正黑體" panose="020B0604030504040204" pitchFamily="34" charset="-120"/>
              </a:rPr>
              <a:t>非常期待</a:t>
            </a:r>
            <a:r>
              <a:rPr lang="en-US" altLang="zh-TW" sz="3200" b="1" dirty="0">
                <a:latin typeface="微軟正黑體" panose="020B0604030504040204" pitchFamily="34" charset="-120"/>
                <a:ea typeface="微軟正黑體" panose="020B0604030504040204" pitchFamily="34" charset="-120"/>
              </a:rPr>
              <a:t>(11)</a:t>
            </a:r>
          </a:p>
          <a:p>
            <a:r>
              <a:rPr lang="zh-TW" altLang="en-US" sz="3200" b="1" dirty="0">
                <a:latin typeface="微軟正黑體" panose="020B0604030504040204" pitchFamily="34" charset="-120"/>
                <a:ea typeface="微軟正黑體" panose="020B0604030504040204" pitchFamily="34" charset="-120"/>
              </a:rPr>
              <a:t>有一點期待</a:t>
            </a:r>
            <a:r>
              <a:rPr lang="en-US" altLang="zh-TW" sz="3200" b="1" dirty="0">
                <a:latin typeface="微軟正黑體" panose="020B0604030504040204" pitchFamily="34" charset="-120"/>
                <a:ea typeface="微軟正黑體" panose="020B0604030504040204" pitchFamily="34" charset="-120"/>
              </a:rPr>
              <a:t>(2)</a:t>
            </a:r>
            <a:r>
              <a:rPr lang="zh-TW" altLang="en-US" sz="3200" b="1" dirty="0">
                <a:latin typeface="微軟正黑體" panose="020B0604030504040204" pitchFamily="34" charset="-120"/>
                <a:ea typeface="微軟正黑體" panose="020B0604030504040204" pitchFamily="34" charset="-120"/>
              </a:rPr>
              <a:t>普通</a:t>
            </a:r>
            <a:r>
              <a:rPr lang="en-US" altLang="zh-TW" sz="3200" b="1" dirty="0">
                <a:latin typeface="微軟正黑體" panose="020B0604030504040204" pitchFamily="34" charset="-120"/>
                <a:ea typeface="微軟正黑體" panose="020B0604030504040204" pitchFamily="34" charset="-120"/>
              </a:rPr>
              <a:t>(1)</a:t>
            </a:r>
          </a:p>
          <a:p>
            <a:r>
              <a:rPr lang="zh-TW" altLang="en-US" sz="3200" b="1" dirty="0">
                <a:latin typeface="微軟正黑體" panose="020B0604030504040204" pitchFamily="34" charset="-120"/>
                <a:ea typeface="微軟正黑體" panose="020B0604030504040204" pitchFamily="34" charset="-120"/>
              </a:rPr>
              <a:t>不太期待</a:t>
            </a:r>
            <a:r>
              <a:rPr lang="en-US" altLang="zh-TW" sz="3200" b="1" dirty="0">
                <a:latin typeface="微軟正黑體" panose="020B0604030504040204" pitchFamily="34" charset="-120"/>
                <a:ea typeface="微軟正黑體" panose="020B0604030504040204" pitchFamily="34" charset="-120"/>
              </a:rPr>
              <a:t>(0)</a:t>
            </a:r>
            <a:r>
              <a:rPr lang="zh-TW" altLang="en-US" sz="3200" b="1" dirty="0">
                <a:latin typeface="微軟正黑體" panose="020B0604030504040204" pitchFamily="34" charset="-120"/>
                <a:ea typeface="微軟正黑體" panose="020B0604030504040204" pitchFamily="34" charset="-120"/>
              </a:rPr>
              <a:t>非常不期待</a:t>
            </a:r>
            <a:r>
              <a:rPr lang="en-US" altLang="zh-TW" sz="3200" b="1" dirty="0">
                <a:latin typeface="微軟正黑體" panose="020B0604030504040204" pitchFamily="34" charset="-120"/>
                <a:ea typeface="微軟正黑體" panose="020B0604030504040204" pitchFamily="34" charset="-120"/>
              </a:rPr>
              <a:t>(0)</a:t>
            </a: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9130049"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藝術教育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北明樂陶陶課程</a:t>
            </a:r>
          </a:p>
        </p:txBody>
      </p:sp>
      <p:graphicFrame>
        <p:nvGraphicFramePr>
          <p:cNvPr id="7" name="圖表 6"/>
          <p:cNvGraphicFramePr/>
          <p:nvPr>
            <p:extLst>
              <p:ext uri="{D42A27DB-BD31-4B8C-83A1-F6EECF244321}">
                <p14:modId xmlns:p14="http://schemas.microsoft.com/office/powerpoint/2010/main" val="2556143146"/>
              </p:ext>
            </p:extLst>
          </p:nvPr>
        </p:nvGraphicFramePr>
        <p:xfrm>
          <a:off x="5403222" y="2003352"/>
          <a:ext cx="5850766" cy="35748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55460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3911335" y="1027906"/>
            <a:ext cx="4709652" cy="1424346"/>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7200" b="1" dirty="0">
                <a:latin typeface="微軟正黑體" panose="020B0604030504040204" pitchFamily="34" charset="-120"/>
                <a:ea typeface="微軟正黑體" panose="020B0604030504040204" pitchFamily="34" charset="-120"/>
              </a:rPr>
              <a:t>報告內容</a:t>
            </a:r>
          </a:p>
        </p:txBody>
      </p:sp>
      <p:sp>
        <p:nvSpPr>
          <p:cNvPr id="7" name="橢圓 6">
            <a:extLst>
              <a:ext uri="{FF2B5EF4-FFF2-40B4-BE49-F238E27FC236}">
                <a16:creationId xmlns:a16="http://schemas.microsoft.com/office/drawing/2014/main" id="{D1FB8CF8-6BBD-45E9-B937-37267D1A8E65}"/>
              </a:ext>
            </a:extLst>
          </p:cNvPr>
          <p:cNvSpPr/>
          <p:nvPr/>
        </p:nvSpPr>
        <p:spPr>
          <a:xfrm>
            <a:off x="90697" y="2423919"/>
            <a:ext cx="2818811" cy="2537221"/>
          </a:xfrm>
          <a:prstGeom prst="ellipse">
            <a:avLst/>
          </a:prstGeom>
          <a:ln w="1968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7000" b="1" dirty="0">
                <a:latin typeface="微軟正黑體" panose="020B0604030504040204" pitchFamily="34" charset="-120"/>
                <a:ea typeface="微軟正黑體" panose="020B0604030504040204" pitchFamily="34" charset="-120"/>
              </a:rPr>
              <a:t>體育教育</a:t>
            </a:r>
          </a:p>
        </p:txBody>
      </p:sp>
      <p:sp>
        <p:nvSpPr>
          <p:cNvPr id="12" name="橢圓 11">
            <a:extLst>
              <a:ext uri="{FF2B5EF4-FFF2-40B4-BE49-F238E27FC236}">
                <a16:creationId xmlns:a16="http://schemas.microsoft.com/office/drawing/2014/main" id="{51DA34DC-E500-47CC-8A62-F050198FD58B}"/>
              </a:ext>
            </a:extLst>
          </p:cNvPr>
          <p:cNvSpPr/>
          <p:nvPr/>
        </p:nvSpPr>
        <p:spPr>
          <a:xfrm>
            <a:off x="2426865" y="3766350"/>
            <a:ext cx="2608086" cy="2318585"/>
          </a:xfrm>
          <a:prstGeom prst="ellipse">
            <a:avLst/>
          </a:prstGeom>
          <a:ln w="1968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音樂教育</a:t>
            </a:r>
          </a:p>
        </p:txBody>
      </p:sp>
      <p:sp>
        <p:nvSpPr>
          <p:cNvPr id="13" name="橢圓 12">
            <a:extLst>
              <a:ext uri="{FF2B5EF4-FFF2-40B4-BE49-F238E27FC236}">
                <a16:creationId xmlns:a16="http://schemas.microsoft.com/office/drawing/2014/main" id="{B3650D77-33DC-4875-90DE-E98CE9557C8F}"/>
              </a:ext>
            </a:extLst>
          </p:cNvPr>
          <p:cNvSpPr/>
          <p:nvPr/>
        </p:nvSpPr>
        <p:spPr>
          <a:xfrm>
            <a:off x="4817630" y="2744974"/>
            <a:ext cx="2818811" cy="2537221"/>
          </a:xfrm>
          <a:prstGeom prst="ellipse">
            <a:avLst/>
          </a:prstGeom>
          <a:ln w="1968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7000" b="1" dirty="0">
                <a:latin typeface="微軟正黑體" panose="020B0604030504040204" pitchFamily="34" charset="-120"/>
                <a:ea typeface="微軟正黑體" panose="020B0604030504040204" pitchFamily="34" charset="-120"/>
              </a:rPr>
              <a:t>藝術教育</a:t>
            </a:r>
          </a:p>
        </p:txBody>
      </p:sp>
      <p:sp>
        <p:nvSpPr>
          <p:cNvPr id="9" name="橢圓 8">
            <a:extLst>
              <a:ext uri="{FF2B5EF4-FFF2-40B4-BE49-F238E27FC236}">
                <a16:creationId xmlns:a16="http://schemas.microsoft.com/office/drawing/2014/main" id="{B0620A5E-19A0-48B5-B01A-598258694D15}"/>
              </a:ext>
            </a:extLst>
          </p:cNvPr>
          <p:cNvSpPr/>
          <p:nvPr/>
        </p:nvSpPr>
        <p:spPr>
          <a:xfrm>
            <a:off x="9293738" y="2155626"/>
            <a:ext cx="2818811" cy="2537221"/>
          </a:xfrm>
          <a:prstGeom prst="ellipse">
            <a:avLst/>
          </a:prstGeom>
          <a:ln w="1968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7000" b="1" dirty="0">
                <a:latin typeface="微軟正黑體" panose="020B0604030504040204" pitchFamily="34" charset="-120"/>
                <a:ea typeface="微軟正黑體" panose="020B0604030504040204" pitchFamily="34" charset="-120"/>
              </a:rPr>
              <a:t>特色課程</a:t>
            </a:r>
          </a:p>
        </p:txBody>
      </p:sp>
      <p:sp>
        <p:nvSpPr>
          <p:cNvPr id="14" name="橢圓 13">
            <a:extLst>
              <a:ext uri="{FF2B5EF4-FFF2-40B4-BE49-F238E27FC236}">
                <a16:creationId xmlns:a16="http://schemas.microsoft.com/office/drawing/2014/main" id="{B0620A5E-19A0-48B5-B01A-598258694D15}"/>
              </a:ext>
            </a:extLst>
          </p:cNvPr>
          <p:cNvSpPr/>
          <p:nvPr/>
        </p:nvSpPr>
        <p:spPr>
          <a:xfrm>
            <a:off x="7385616" y="3766350"/>
            <a:ext cx="2470743" cy="2292141"/>
          </a:xfrm>
          <a:prstGeom prst="ellipse">
            <a:avLst/>
          </a:prstGeom>
          <a:ln w="1968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國際教育</a:t>
            </a:r>
          </a:p>
        </p:txBody>
      </p:sp>
    </p:spTree>
    <p:extLst>
      <p:ext uri="{BB962C8B-B14F-4D97-AF65-F5344CB8AC3E}">
        <p14:creationId xmlns:p14="http://schemas.microsoft.com/office/powerpoint/2010/main" val="373890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9"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198"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zh-TW" sz="3200" b="1" dirty="0">
                <a:latin typeface="微軟正黑體" panose="020B0604030504040204" pitchFamily="34" charset="-120"/>
                <a:ea typeface="微軟正黑體" panose="020B0604030504040204" pitchFamily="34" charset="-120"/>
              </a:rPr>
              <a:t>2.</a:t>
            </a:r>
            <a:r>
              <a:rPr lang="zh-TW" altLang="en-US" sz="3200" b="1" dirty="0">
                <a:latin typeface="微軟正黑體" panose="020B0604030504040204" pitchFamily="34" charset="-120"/>
                <a:ea typeface="微軟正黑體" panose="020B0604030504040204" pitchFamily="34" charset="-120"/>
              </a:rPr>
              <a:t>這次製作半身頭像的課程，</a:t>
            </a:r>
            <a:endParaRPr lang="en-US" altLang="zh-TW" sz="3200" b="1" dirty="0">
              <a:latin typeface="微軟正黑體" panose="020B0604030504040204" pitchFamily="34" charset="-120"/>
              <a:ea typeface="微軟正黑體" panose="020B0604030504040204" pitchFamily="34" charset="-120"/>
            </a:endParaRPr>
          </a:p>
          <a:p>
            <a:r>
              <a:rPr lang="zh-TW" altLang="en-US" sz="3200" b="1" dirty="0">
                <a:latin typeface="微軟正黑體" panose="020B0604030504040204" pitchFamily="34" charset="-120"/>
                <a:ea typeface="微軟正黑體" panose="020B0604030504040204" pitchFamily="34" charset="-120"/>
              </a:rPr>
              <a:t>你覺得，非常滿意</a:t>
            </a:r>
            <a:r>
              <a:rPr lang="en-US" altLang="zh-TW" sz="3200" b="1" dirty="0">
                <a:latin typeface="微軟正黑體" panose="020B0604030504040204" pitchFamily="34" charset="-120"/>
                <a:ea typeface="微軟正黑體" panose="020B0604030504040204" pitchFamily="34" charset="-120"/>
              </a:rPr>
              <a:t>(11)</a:t>
            </a:r>
          </a:p>
          <a:p>
            <a:r>
              <a:rPr lang="zh-TW" altLang="en-US" sz="3200" b="1" dirty="0">
                <a:latin typeface="微軟正黑體" panose="020B0604030504040204" pitchFamily="34" charset="-120"/>
                <a:ea typeface="微軟正黑體" panose="020B0604030504040204" pitchFamily="34" charset="-120"/>
              </a:rPr>
              <a:t>有一點滿意</a:t>
            </a:r>
            <a:r>
              <a:rPr lang="en-US" altLang="zh-TW" sz="3200" b="1" dirty="0">
                <a:latin typeface="微軟正黑體" panose="020B0604030504040204" pitchFamily="34" charset="-120"/>
                <a:ea typeface="微軟正黑體" panose="020B0604030504040204" pitchFamily="34" charset="-120"/>
              </a:rPr>
              <a:t>(1)</a:t>
            </a:r>
            <a:r>
              <a:rPr lang="zh-TW" altLang="en-US" sz="3200" b="1" dirty="0">
                <a:latin typeface="微軟正黑體" panose="020B0604030504040204" pitchFamily="34" charset="-120"/>
                <a:ea typeface="微軟正黑體" panose="020B0604030504040204" pitchFamily="34" charset="-120"/>
              </a:rPr>
              <a:t>普通</a:t>
            </a:r>
            <a:r>
              <a:rPr lang="en-US" altLang="zh-TW" sz="3200" b="1" dirty="0">
                <a:latin typeface="微軟正黑體" panose="020B0604030504040204" pitchFamily="34" charset="-120"/>
                <a:ea typeface="微軟正黑體" panose="020B0604030504040204" pitchFamily="34" charset="-120"/>
              </a:rPr>
              <a:t>(1)</a:t>
            </a:r>
          </a:p>
          <a:p>
            <a:r>
              <a:rPr lang="zh-TW" altLang="en-US" sz="3200" b="1" dirty="0">
                <a:latin typeface="微軟正黑體" panose="020B0604030504040204" pitchFamily="34" charset="-120"/>
                <a:ea typeface="微軟正黑體" panose="020B0604030504040204" pitchFamily="34" charset="-120"/>
              </a:rPr>
              <a:t>不太滿意</a:t>
            </a:r>
            <a:r>
              <a:rPr lang="en-US" altLang="zh-TW" sz="3200" b="1" dirty="0">
                <a:latin typeface="微軟正黑體" panose="020B0604030504040204" pitchFamily="34" charset="-120"/>
                <a:ea typeface="微軟正黑體" panose="020B0604030504040204" pitchFamily="34" charset="-120"/>
              </a:rPr>
              <a:t>(0)</a:t>
            </a:r>
            <a:r>
              <a:rPr lang="zh-TW" altLang="en-US" sz="3200" b="1" dirty="0">
                <a:latin typeface="微軟正黑體" panose="020B0604030504040204" pitchFamily="34" charset="-120"/>
                <a:ea typeface="微軟正黑體" panose="020B0604030504040204" pitchFamily="34" charset="-120"/>
              </a:rPr>
              <a:t>非常不滿意</a:t>
            </a:r>
            <a:r>
              <a:rPr lang="en-US" altLang="zh-TW" sz="3200" b="1" dirty="0">
                <a:latin typeface="微軟正黑體" panose="020B0604030504040204" pitchFamily="34" charset="-120"/>
                <a:ea typeface="微軟正黑體" panose="020B0604030504040204" pitchFamily="34" charset="-120"/>
              </a:rPr>
              <a:t>(0)</a:t>
            </a: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9130049"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藝術教育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北明樂陶陶課程</a:t>
            </a:r>
          </a:p>
        </p:txBody>
      </p:sp>
      <p:graphicFrame>
        <p:nvGraphicFramePr>
          <p:cNvPr id="8" name="圖表 7"/>
          <p:cNvGraphicFramePr/>
          <p:nvPr>
            <p:extLst>
              <p:ext uri="{D42A27DB-BD31-4B8C-83A1-F6EECF244321}">
                <p14:modId xmlns:p14="http://schemas.microsoft.com/office/powerpoint/2010/main" val="1282382304"/>
              </p:ext>
            </p:extLst>
          </p:nvPr>
        </p:nvGraphicFramePr>
        <p:xfrm>
          <a:off x="6115318" y="1902853"/>
          <a:ext cx="5238482" cy="36608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86516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198"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zh-TW" sz="3200" b="1" dirty="0">
                <a:latin typeface="微軟正黑體" panose="020B0604030504040204" pitchFamily="34" charset="-120"/>
                <a:ea typeface="微軟正黑體" panose="020B0604030504040204" pitchFamily="34" charset="-120"/>
              </a:rPr>
              <a:t>3</a:t>
            </a:r>
            <a:r>
              <a:rPr lang="zh-TW" altLang="en-US" sz="3200" b="1" dirty="0">
                <a:latin typeface="微軟正黑體" panose="020B0604030504040204" pitchFamily="34" charset="-120"/>
                <a:ea typeface="微軟正黑體" panose="020B0604030504040204" pitchFamily="34" charset="-120"/>
              </a:rPr>
              <a:t>這次課程讓你印象最深刻的是</a:t>
            </a:r>
            <a:endParaRPr lang="en-US" altLang="zh-TW" sz="3200" b="1" dirty="0">
              <a:latin typeface="微軟正黑體" panose="020B0604030504040204" pitchFamily="34" charset="-120"/>
              <a:ea typeface="微軟正黑體" panose="020B0604030504040204" pitchFamily="34" charset="-120"/>
            </a:endParaRPr>
          </a:p>
          <a:p>
            <a:r>
              <a:rPr lang="en-US" altLang="zh-TW" sz="3200" b="1" dirty="0">
                <a:latin typeface="微軟正黑體" panose="020B0604030504040204" pitchFamily="34" charset="-120"/>
                <a:ea typeface="微軟正黑體" panose="020B0604030504040204" pitchFamily="34" charset="-120"/>
              </a:rPr>
              <a:t>(1)</a:t>
            </a:r>
            <a:r>
              <a:rPr lang="zh-TW" altLang="en-US" sz="3200" b="1" dirty="0">
                <a:latin typeface="微軟正黑體" panose="020B0604030504040204" pitchFamily="34" charset="-120"/>
                <a:ea typeface="微軟正黑體" panose="020B0604030504040204" pitchFamily="34" charset="-120"/>
              </a:rPr>
              <a:t>過程有點累。</a:t>
            </a:r>
            <a:r>
              <a:rPr lang="en-US" altLang="zh-TW" sz="3200" b="1" dirty="0">
                <a:latin typeface="微軟正黑體" panose="020B0604030504040204" pitchFamily="34" charset="-120"/>
                <a:ea typeface="微軟正黑體" panose="020B0604030504040204" pitchFamily="34" charset="-120"/>
              </a:rPr>
              <a:t>(2)</a:t>
            </a:r>
            <a:r>
              <a:rPr lang="zh-TW" altLang="en-US" sz="3200" b="1" dirty="0">
                <a:latin typeface="微軟正黑體" panose="020B0604030504040204" pitchFamily="34" charset="-120"/>
                <a:ea typeface="微軟正黑體" panose="020B0604030504040204" pitchFamily="34" charset="-120"/>
              </a:rPr>
              <a:t>捏頭像。</a:t>
            </a:r>
            <a:r>
              <a:rPr lang="en-US" altLang="zh-TW" sz="3200" b="1" dirty="0">
                <a:latin typeface="微軟正黑體" panose="020B0604030504040204" pitchFamily="34" charset="-120"/>
                <a:ea typeface="微軟正黑體" panose="020B0604030504040204" pitchFamily="34" charset="-120"/>
              </a:rPr>
              <a:t>(3)</a:t>
            </a:r>
            <a:r>
              <a:rPr lang="zh-TW" altLang="en-US" sz="3200" b="1" dirty="0">
                <a:latin typeface="微軟正黑體" panose="020B0604030504040204" pitchFamily="34" charset="-120"/>
                <a:ea typeface="微軟正黑體" panose="020B0604030504040204" pitchFamily="34" charset="-120"/>
              </a:rPr>
              <a:t>好玩。</a:t>
            </a:r>
            <a:r>
              <a:rPr lang="en-US" altLang="zh-TW" sz="3200" b="1" dirty="0">
                <a:latin typeface="微軟正黑體" panose="020B0604030504040204" pitchFamily="34" charset="-120"/>
                <a:ea typeface="微軟正黑體" panose="020B0604030504040204" pitchFamily="34" charset="-120"/>
              </a:rPr>
              <a:t>(4)</a:t>
            </a:r>
            <a:r>
              <a:rPr lang="zh-TW" altLang="en-US" sz="3200" b="1" dirty="0">
                <a:latin typeface="微軟正黑體" panose="020B0604030504040204" pitchFamily="34" charset="-120"/>
                <a:ea typeface="微軟正黑體" panose="020B0604030504040204" pitchFamily="34" charset="-120"/>
              </a:rPr>
              <a:t>藝術家的介紹。</a:t>
            </a:r>
            <a:r>
              <a:rPr lang="en-US" altLang="zh-TW" sz="3200" b="1" dirty="0">
                <a:latin typeface="微軟正黑體" panose="020B0604030504040204" pitchFamily="34" charset="-120"/>
                <a:ea typeface="微軟正黑體" panose="020B0604030504040204" pitchFamily="34" charset="-120"/>
              </a:rPr>
              <a:t>(5)</a:t>
            </a:r>
            <a:r>
              <a:rPr lang="zh-TW" altLang="en-US" sz="3200" b="1" dirty="0">
                <a:latin typeface="微軟正黑體" panose="020B0604030504040204" pitchFamily="34" charset="-120"/>
                <a:ea typeface="微軟正黑體" panose="020B0604030504040204" pitchFamily="34" charset="-120"/>
              </a:rPr>
              <a:t>可以捏出頭像。</a:t>
            </a:r>
            <a:r>
              <a:rPr lang="en-US" altLang="zh-TW" sz="3200" b="1" dirty="0">
                <a:latin typeface="微軟正黑體" panose="020B0604030504040204" pitchFamily="34" charset="-120"/>
                <a:ea typeface="微軟正黑體" panose="020B0604030504040204" pitchFamily="34" charset="-120"/>
              </a:rPr>
              <a:t>(6)</a:t>
            </a:r>
            <a:r>
              <a:rPr lang="zh-TW" altLang="en-US" sz="3200" b="1" dirty="0">
                <a:latin typeface="微軟正黑體" panose="020B0604030504040204" pitchFamily="34" charset="-120"/>
                <a:ea typeface="微軟正黑體" panose="020B0604030504040204" pitchFamily="34" charset="-120"/>
              </a:rPr>
              <a:t>很有趣，希望還有下一次。</a:t>
            </a:r>
            <a:r>
              <a:rPr lang="en-US" altLang="zh-TW" sz="3200" b="1" dirty="0">
                <a:latin typeface="微軟正黑體" panose="020B0604030504040204" pitchFamily="34" charset="-120"/>
                <a:ea typeface="微軟正黑體" panose="020B0604030504040204" pitchFamily="34" charset="-120"/>
              </a:rPr>
              <a:t>(7)</a:t>
            </a:r>
            <a:r>
              <a:rPr lang="zh-TW" altLang="en-US" sz="3200" b="1" dirty="0">
                <a:latin typeface="微軟正黑體" panose="020B0604030504040204" pitchFamily="34" charset="-120"/>
                <a:ea typeface="微軟正黑體" panose="020B0604030504040204" pitchFamily="34" charset="-120"/>
              </a:rPr>
              <a:t>來協助的志工老師們都會細心的教導我們如何製作半身頭像。</a:t>
            </a:r>
            <a:r>
              <a:rPr lang="en-US" altLang="zh-TW" sz="3200" b="1" dirty="0">
                <a:latin typeface="微軟正黑體" panose="020B0604030504040204" pitchFamily="34" charset="-120"/>
                <a:ea typeface="微軟正黑體" panose="020B0604030504040204" pitchFamily="34" charset="-120"/>
              </a:rPr>
              <a:t>(8)</a:t>
            </a:r>
            <a:r>
              <a:rPr lang="zh-TW" altLang="en-US" sz="3200" b="1" dirty="0">
                <a:latin typeface="微軟正黑體" panose="020B0604030504040204" pitchFamily="34" charset="-120"/>
                <a:ea typeface="微軟正黑體" panose="020B0604030504040204" pitchFamily="34" charset="-120"/>
              </a:rPr>
              <a:t>能體驗到做頭像的樂趣。</a:t>
            </a:r>
          </a:p>
          <a:p>
            <a:endParaRPr lang="en-US" altLang="zh-TW" sz="3200" dirty="0">
              <a:latin typeface="王漢宗特黑體繁" panose="02000500000000000000" pitchFamily="2" charset="-120"/>
              <a:ea typeface="王漢宗特黑體繁" panose="02000500000000000000" pitchFamily="2" charset="-120"/>
            </a:endParaRP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9130049"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藝術教育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北明樂陶陶課程</a:t>
            </a:r>
          </a:p>
        </p:txBody>
      </p:sp>
    </p:spTree>
    <p:extLst>
      <p:ext uri="{BB962C8B-B14F-4D97-AF65-F5344CB8AC3E}">
        <p14:creationId xmlns:p14="http://schemas.microsoft.com/office/powerpoint/2010/main" val="2923798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198"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zh-TW" sz="3200" dirty="0">
                <a:latin typeface="微軟正黑體" panose="020B0604030504040204" pitchFamily="34" charset="-120"/>
                <a:ea typeface="微軟正黑體" panose="020B0604030504040204" pitchFamily="34" charset="-120"/>
              </a:rPr>
              <a:t>102</a:t>
            </a:r>
            <a:r>
              <a:rPr lang="zh-TW" altLang="en-US" sz="3200" dirty="0">
                <a:latin typeface="微軟正黑體" panose="020B0604030504040204" pitchFamily="34" charset="-120"/>
                <a:ea typeface="微軟正黑體" panose="020B0604030504040204" pitchFamily="34" charset="-120"/>
              </a:rPr>
              <a:t>年度起本校與日本廣島縣立中央特別支援學校締結為姊妹校，每學期辦理遠距視訊交流，本學期辦理國小部及高職部視訊交流，</a:t>
            </a:r>
            <a:r>
              <a:rPr lang="zh-TW" altLang="en-US" sz="3200" b="1" u="sng" dirty="0">
                <a:solidFill>
                  <a:srgbClr val="FF0000"/>
                </a:solidFill>
                <a:latin typeface="微軟正黑體" panose="020B0604030504040204" pitchFamily="34" charset="-120"/>
                <a:ea typeface="微軟正黑體" panose="020B0604030504040204" pitchFamily="34" charset="-120"/>
              </a:rPr>
              <a:t>國小部學生介紹日本藝術家到校製作彩繪</a:t>
            </a:r>
            <a:r>
              <a:rPr lang="en-US" altLang="zh-TW" sz="3200" b="1" u="sng" dirty="0">
                <a:solidFill>
                  <a:srgbClr val="FF0000"/>
                </a:solidFill>
                <a:latin typeface="微軟正黑體" panose="020B0604030504040204" pitchFamily="34" charset="-120"/>
                <a:ea typeface="微軟正黑體" panose="020B0604030504040204" pitchFamily="34" charset="-120"/>
              </a:rPr>
              <a:t>T</a:t>
            </a:r>
            <a:r>
              <a:rPr lang="zh-TW" altLang="en-US" sz="3200" b="1" u="sng" dirty="0">
                <a:solidFill>
                  <a:srgbClr val="FF0000"/>
                </a:solidFill>
                <a:latin typeface="微軟正黑體" panose="020B0604030504040204" pitchFamily="34" charset="-120"/>
                <a:ea typeface="微軟正黑體" panose="020B0604030504040204" pitchFamily="34" charset="-120"/>
              </a:rPr>
              <a:t>恤，高職部介紹百年校慶系列活動、形象大使按摩教室介紹以及國民健康操示範</a:t>
            </a:r>
            <a:r>
              <a:rPr lang="zh-TW" altLang="en-US" sz="3200" dirty="0">
                <a:latin typeface="微軟正黑體" panose="020B0604030504040204" pitchFamily="34" charset="-120"/>
                <a:ea typeface="微軟正黑體" panose="020B0604030504040204" pitchFamily="34" charset="-120"/>
              </a:rPr>
              <a:t>，高職部遠距視訊更讓學生練習</a:t>
            </a:r>
            <a:r>
              <a:rPr lang="zh-TW" altLang="en-US" sz="3200" b="1" u="sng" dirty="0">
                <a:solidFill>
                  <a:srgbClr val="FF0000"/>
                </a:solidFill>
                <a:latin typeface="微軟正黑體" panose="020B0604030504040204" pitchFamily="34" charset="-120"/>
                <a:ea typeface="微軟正黑體" panose="020B0604030504040204" pitchFamily="34" charset="-120"/>
              </a:rPr>
              <a:t>使用平板</a:t>
            </a:r>
            <a:r>
              <a:rPr lang="zh-TW" altLang="en-US" sz="3200" dirty="0">
                <a:latin typeface="微軟正黑體" panose="020B0604030504040204" pitchFamily="34" charset="-120"/>
                <a:ea typeface="微軟正黑體" panose="020B0604030504040204" pitchFamily="34" charset="-120"/>
              </a:rPr>
              <a:t>進行活動介紹。</a:t>
            </a:r>
            <a:endParaRPr lang="en-US" altLang="zh-TW" sz="3200" dirty="0">
              <a:latin typeface="微軟正黑體" panose="020B0604030504040204" pitchFamily="34" charset="-120"/>
              <a:ea typeface="微軟正黑體" panose="020B0604030504040204" pitchFamily="34" charset="-120"/>
            </a:endParaRP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9130049"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國際教育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姊妹校遠距視訊</a:t>
            </a:r>
          </a:p>
        </p:txBody>
      </p:sp>
    </p:spTree>
    <p:extLst>
      <p:ext uri="{BB962C8B-B14F-4D97-AF65-F5344CB8AC3E}">
        <p14:creationId xmlns:p14="http://schemas.microsoft.com/office/powerpoint/2010/main" val="773241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346468" y="926466"/>
            <a:ext cx="10915917"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國際教育</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日本姊妹校視訊交流成果</a:t>
            </a:r>
          </a:p>
        </p:txBody>
      </p:sp>
      <p:pic>
        <p:nvPicPr>
          <p:cNvPr id="14" name="圖片 13"/>
          <p:cNvPicPr/>
          <p:nvPr/>
        </p:nvPicPr>
        <p:blipFill>
          <a:blip r:embed="rId4" cstate="print">
            <a:extLst>
              <a:ext uri="{28A0092B-C50C-407E-A947-70E740481C1C}">
                <a14:useLocalDpi xmlns:a14="http://schemas.microsoft.com/office/drawing/2010/main" val="0"/>
              </a:ext>
            </a:extLst>
          </a:blip>
          <a:stretch>
            <a:fillRect/>
          </a:stretch>
        </p:blipFill>
        <p:spPr>
          <a:xfrm>
            <a:off x="752780" y="2044365"/>
            <a:ext cx="2781841" cy="2013457"/>
          </a:xfrm>
          <a:prstGeom prst="rect">
            <a:avLst/>
          </a:prstGeom>
        </p:spPr>
      </p:pic>
      <p:pic>
        <p:nvPicPr>
          <p:cNvPr id="15" name="圖片 14"/>
          <p:cNvPicPr/>
          <p:nvPr/>
        </p:nvPicPr>
        <p:blipFill>
          <a:blip r:embed="rId5" cstate="print">
            <a:extLst>
              <a:ext uri="{28A0092B-C50C-407E-A947-70E740481C1C}">
                <a14:useLocalDpi xmlns:a14="http://schemas.microsoft.com/office/drawing/2010/main" val="0"/>
              </a:ext>
            </a:extLst>
          </a:blip>
          <a:stretch>
            <a:fillRect/>
          </a:stretch>
        </p:blipFill>
        <p:spPr>
          <a:xfrm>
            <a:off x="746342" y="3958136"/>
            <a:ext cx="2791776" cy="2092888"/>
          </a:xfrm>
          <a:prstGeom prst="rect">
            <a:avLst/>
          </a:prstGeom>
        </p:spPr>
      </p:pic>
      <p:pic>
        <p:nvPicPr>
          <p:cNvPr id="16" name="圖片 15"/>
          <p:cNvPicPr/>
          <p:nvPr/>
        </p:nvPicPr>
        <p:blipFill>
          <a:blip r:embed="rId6" cstate="print">
            <a:extLst>
              <a:ext uri="{28A0092B-C50C-407E-A947-70E740481C1C}">
                <a14:useLocalDpi xmlns:a14="http://schemas.microsoft.com/office/drawing/2010/main" val="0"/>
              </a:ext>
            </a:extLst>
          </a:blip>
          <a:stretch>
            <a:fillRect/>
          </a:stretch>
        </p:blipFill>
        <p:spPr>
          <a:xfrm>
            <a:off x="3510136" y="2001977"/>
            <a:ext cx="2761443" cy="1968793"/>
          </a:xfrm>
          <a:prstGeom prst="rect">
            <a:avLst/>
          </a:prstGeom>
        </p:spPr>
      </p:pic>
      <p:pic>
        <p:nvPicPr>
          <p:cNvPr id="17" name="圖片 16"/>
          <p:cNvPicPr/>
          <p:nvPr/>
        </p:nvPicPr>
        <p:blipFill>
          <a:blip r:embed="rId7" cstate="print">
            <a:extLst>
              <a:ext uri="{28A0092B-C50C-407E-A947-70E740481C1C}">
                <a14:useLocalDpi xmlns:a14="http://schemas.microsoft.com/office/drawing/2010/main" val="0"/>
              </a:ext>
            </a:extLst>
          </a:blip>
          <a:stretch>
            <a:fillRect/>
          </a:stretch>
        </p:blipFill>
        <p:spPr>
          <a:xfrm>
            <a:off x="3482806" y="3934668"/>
            <a:ext cx="2854387" cy="2139825"/>
          </a:xfrm>
          <a:prstGeom prst="rect">
            <a:avLst/>
          </a:prstGeom>
        </p:spPr>
      </p:pic>
      <p:pic>
        <p:nvPicPr>
          <p:cNvPr id="18" name="圖片 17"/>
          <p:cNvPicPr/>
          <p:nvPr/>
        </p:nvPicPr>
        <p:blipFill>
          <a:blip r:embed="rId8" cstate="print">
            <a:extLst>
              <a:ext uri="{28A0092B-C50C-407E-A947-70E740481C1C}">
                <a14:useLocalDpi xmlns:a14="http://schemas.microsoft.com/office/drawing/2010/main" val="0"/>
              </a:ext>
            </a:extLst>
          </a:blip>
          <a:stretch>
            <a:fillRect/>
          </a:stretch>
        </p:blipFill>
        <p:spPr>
          <a:xfrm>
            <a:off x="6117403" y="2024596"/>
            <a:ext cx="2937092" cy="2063415"/>
          </a:xfrm>
          <a:prstGeom prst="rect">
            <a:avLst/>
          </a:prstGeom>
        </p:spPr>
      </p:pic>
      <p:pic>
        <p:nvPicPr>
          <p:cNvPr id="19" name="圖片 18"/>
          <p:cNvPicPr/>
          <p:nvPr/>
        </p:nvPicPr>
        <p:blipFill>
          <a:blip r:embed="rId9" cstate="print">
            <a:extLst>
              <a:ext uri="{28A0092B-C50C-407E-A947-70E740481C1C}">
                <a14:useLocalDpi xmlns:a14="http://schemas.microsoft.com/office/drawing/2010/main" val="0"/>
              </a:ext>
            </a:extLst>
          </a:blip>
          <a:stretch>
            <a:fillRect/>
          </a:stretch>
        </p:blipFill>
        <p:spPr>
          <a:xfrm>
            <a:off x="6218091" y="3948150"/>
            <a:ext cx="2836404" cy="2126343"/>
          </a:xfrm>
          <a:prstGeom prst="rect">
            <a:avLst/>
          </a:prstGeom>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9943" y="2016539"/>
            <a:ext cx="2669149" cy="2000958"/>
          </a:xfrm>
          <a:prstGeom prst="rect">
            <a:avLst/>
          </a:prstGeom>
        </p:spPr>
      </p:pic>
      <p:pic>
        <p:nvPicPr>
          <p:cNvPr id="20" name="圖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06627" y="3880208"/>
            <a:ext cx="2682465" cy="2126343"/>
          </a:xfrm>
          <a:prstGeom prst="rect">
            <a:avLst/>
          </a:prstGeom>
        </p:spPr>
      </p:pic>
    </p:spTree>
    <p:extLst>
      <p:ext uri="{BB962C8B-B14F-4D97-AF65-F5344CB8AC3E}">
        <p14:creationId xmlns:p14="http://schemas.microsoft.com/office/powerpoint/2010/main" val="982081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198"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zh-TW" sz="3200" dirty="0">
                <a:latin typeface="微軟正黑體" panose="020B0604030504040204" pitchFamily="34" charset="-120"/>
                <a:ea typeface="微軟正黑體" panose="020B0604030504040204" pitchFamily="34" charset="-120"/>
              </a:rPr>
              <a:t>106</a:t>
            </a:r>
            <a:r>
              <a:rPr lang="zh-TW" altLang="en-US" sz="3200" dirty="0">
                <a:latin typeface="微軟正黑體" panose="020B0604030504040204" pitchFamily="34" charset="-120"/>
                <a:ea typeface="微軟正黑體" panose="020B0604030504040204" pitchFamily="34" charset="-120"/>
              </a:rPr>
              <a:t>學年度啟明搭配親師生體驗營活動進行校園形象大使甄選，共計</a:t>
            </a:r>
            <a:r>
              <a:rPr lang="en-US" altLang="zh-TW" sz="3200" dirty="0">
                <a:latin typeface="微軟正黑體" panose="020B0604030504040204" pitchFamily="34" charset="-120"/>
                <a:ea typeface="微軟正黑體" panose="020B0604030504040204" pitchFamily="34" charset="-120"/>
              </a:rPr>
              <a:t>15</a:t>
            </a:r>
            <a:r>
              <a:rPr lang="zh-TW" altLang="en-US" sz="3200" dirty="0">
                <a:latin typeface="微軟正黑體" panose="020B0604030504040204" pitchFamily="34" charset="-120"/>
                <a:ea typeface="微軟正黑體" panose="020B0604030504040204" pitchFamily="34" charset="-120"/>
              </a:rPr>
              <a:t>位學生經甄選後擔任形象大使，在潘樺老師、白淑瑜老師及賴香綾組長的訓練下，學生於</a:t>
            </a:r>
            <a:r>
              <a:rPr lang="en-US" altLang="zh-TW" sz="3200" dirty="0">
                <a:latin typeface="微軟正黑體" panose="020B0604030504040204" pitchFamily="34" charset="-120"/>
                <a:ea typeface="微軟正黑體" panose="020B0604030504040204" pitchFamily="34" charset="-120"/>
              </a:rPr>
              <a:t>12/7</a:t>
            </a:r>
            <a:r>
              <a:rPr lang="zh-TW" altLang="en-US" sz="3200" dirty="0">
                <a:latin typeface="微軟正黑體" panose="020B0604030504040204" pitchFamily="34" charset="-120"/>
                <a:ea typeface="微軟正黑體" panose="020B0604030504040204" pitchFamily="34" charset="-120"/>
              </a:rPr>
              <a:t>親師生體驗營當天擔任本校</a:t>
            </a:r>
            <a:r>
              <a:rPr lang="en-US" altLang="zh-TW" sz="3200" dirty="0">
                <a:latin typeface="微軟正黑體" panose="020B0604030504040204" pitchFamily="34" charset="-120"/>
                <a:ea typeface="微軟正黑體" panose="020B0604030504040204" pitchFamily="34" charset="-120"/>
              </a:rPr>
              <a:t>7</a:t>
            </a:r>
            <a:r>
              <a:rPr lang="zh-TW" altLang="en-US" sz="3200" dirty="0">
                <a:latin typeface="微軟正黑體" panose="020B0604030504040204" pitchFamily="34" charset="-120"/>
                <a:ea typeface="微軟正黑體" panose="020B0604030504040204" pitchFamily="34" charset="-120"/>
              </a:rPr>
              <a:t>個校園定點導覽工作，除訓練學生口語表達外，學生更於甄選時說希望由自己向外賓介紹啟明的好，形象大使成功。</a:t>
            </a:r>
            <a:endParaRPr lang="en-US" altLang="zh-TW" sz="3200" dirty="0">
              <a:latin typeface="微軟正黑體" panose="020B0604030504040204" pitchFamily="34" charset="-120"/>
              <a:ea typeface="微軟正黑體" panose="020B0604030504040204" pitchFamily="34" charset="-120"/>
            </a:endParaRP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9130049"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特色課程</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啟明形象大使</a:t>
            </a:r>
          </a:p>
        </p:txBody>
      </p:sp>
    </p:spTree>
    <p:extLst>
      <p:ext uri="{BB962C8B-B14F-4D97-AF65-F5344CB8AC3E}">
        <p14:creationId xmlns:p14="http://schemas.microsoft.com/office/powerpoint/2010/main" val="3584635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346468" y="926466"/>
            <a:ext cx="10915917"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特色課程</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啟明形象大使成果</a:t>
            </a:r>
          </a:p>
        </p:txBody>
      </p:sp>
      <p:pic>
        <p:nvPicPr>
          <p:cNvPr id="14" name="圖片 13"/>
          <p:cNvPicPr/>
          <p:nvPr/>
        </p:nvPicPr>
        <p:blipFill>
          <a:blip r:embed="rId4" cstate="print">
            <a:extLst>
              <a:ext uri="{28A0092B-C50C-407E-A947-70E740481C1C}">
                <a14:useLocalDpi xmlns:a14="http://schemas.microsoft.com/office/drawing/2010/main" val="0"/>
              </a:ext>
            </a:extLst>
          </a:blip>
          <a:stretch>
            <a:fillRect/>
          </a:stretch>
        </p:blipFill>
        <p:spPr>
          <a:xfrm>
            <a:off x="480735" y="2130827"/>
            <a:ext cx="2107740" cy="2586820"/>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0036" y="2049574"/>
            <a:ext cx="3364665" cy="2524068"/>
          </a:xfrm>
          <a:prstGeom prst="rect">
            <a:avLst/>
          </a:prstGeom>
        </p:spPr>
      </p:pic>
      <p:pic>
        <p:nvPicPr>
          <p:cNvPr id="15" name="圖片 14"/>
          <p:cNvPicPr/>
          <p:nvPr/>
        </p:nvPicPr>
        <p:blipFill>
          <a:blip r:embed="rId6" cstate="print">
            <a:extLst>
              <a:ext uri="{28A0092B-C50C-407E-A947-70E740481C1C}">
                <a14:useLocalDpi xmlns:a14="http://schemas.microsoft.com/office/drawing/2010/main" val="0"/>
              </a:ext>
            </a:extLst>
          </a:blip>
          <a:stretch>
            <a:fillRect/>
          </a:stretch>
        </p:blipFill>
        <p:spPr>
          <a:xfrm>
            <a:off x="1967687" y="3552244"/>
            <a:ext cx="1737639" cy="2574090"/>
          </a:xfrm>
          <a:prstGeom prst="rect">
            <a:avLst/>
          </a:prstGeom>
        </p:spPr>
      </p:pic>
      <p:pic>
        <p:nvPicPr>
          <p:cNvPr id="17" name="圖片 16"/>
          <p:cNvPicPr/>
          <p:nvPr/>
        </p:nvPicPr>
        <p:blipFill>
          <a:blip r:embed="rId7" cstate="print">
            <a:extLst>
              <a:ext uri="{28A0092B-C50C-407E-A947-70E740481C1C}">
                <a14:useLocalDpi xmlns:a14="http://schemas.microsoft.com/office/drawing/2010/main" val="0"/>
              </a:ext>
            </a:extLst>
          </a:blip>
          <a:stretch>
            <a:fillRect/>
          </a:stretch>
        </p:blipFill>
        <p:spPr>
          <a:xfrm>
            <a:off x="3395565" y="2049574"/>
            <a:ext cx="1691731" cy="2623012"/>
          </a:xfrm>
          <a:prstGeom prst="rect">
            <a:avLst/>
          </a:prstGeom>
        </p:spPr>
      </p:pic>
      <p:pic>
        <p:nvPicPr>
          <p:cNvPr id="18" name="圖片 17"/>
          <p:cNvPicPr/>
          <p:nvPr/>
        </p:nvPicPr>
        <p:blipFill>
          <a:blip r:embed="rId8" cstate="print">
            <a:extLst>
              <a:ext uri="{28A0092B-C50C-407E-A947-70E740481C1C}">
                <a14:useLocalDpi xmlns:a14="http://schemas.microsoft.com/office/drawing/2010/main" val="0"/>
              </a:ext>
            </a:extLst>
          </a:blip>
          <a:stretch>
            <a:fillRect/>
          </a:stretch>
        </p:blipFill>
        <p:spPr>
          <a:xfrm>
            <a:off x="5953461" y="2085766"/>
            <a:ext cx="1931140" cy="2586820"/>
          </a:xfrm>
          <a:prstGeom prst="rect">
            <a:avLst/>
          </a:prstGeom>
        </p:spPr>
      </p:pic>
      <p:pic>
        <p:nvPicPr>
          <p:cNvPr id="19" name="圖片 18"/>
          <p:cNvPicPr/>
          <p:nvPr/>
        </p:nvPicPr>
        <p:blipFill rotWithShape="1">
          <a:blip r:embed="rId9" cstate="print">
            <a:extLst>
              <a:ext uri="{28A0092B-C50C-407E-A947-70E740481C1C}">
                <a14:useLocalDpi xmlns:a14="http://schemas.microsoft.com/office/drawing/2010/main" val="0"/>
              </a:ext>
            </a:extLst>
          </a:blip>
          <a:srcRect t="15736"/>
          <a:stretch/>
        </p:blipFill>
        <p:spPr>
          <a:xfrm>
            <a:off x="6870156" y="3863605"/>
            <a:ext cx="3559898" cy="2109542"/>
          </a:xfrm>
          <a:prstGeom prst="rect">
            <a:avLst/>
          </a:prstGeom>
        </p:spPr>
      </p:pic>
      <p:pic>
        <p:nvPicPr>
          <p:cNvPr id="16" name="圖片 15"/>
          <p:cNvPicPr/>
          <p:nvPr/>
        </p:nvPicPr>
        <p:blipFill>
          <a:blip r:embed="rId10" cstate="print">
            <a:extLst>
              <a:ext uri="{28A0092B-C50C-407E-A947-70E740481C1C}">
                <a14:useLocalDpi xmlns:a14="http://schemas.microsoft.com/office/drawing/2010/main" val="0"/>
              </a:ext>
            </a:extLst>
          </a:blip>
          <a:stretch>
            <a:fillRect/>
          </a:stretch>
        </p:blipFill>
        <p:spPr>
          <a:xfrm>
            <a:off x="4594222" y="3524664"/>
            <a:ext cx="1675016" cy="2529052"/>
          </a:xfrm>
          <a:prstGeom prst="rect">
            <a:avLst/>
          </a:prstGeom>
        </p:spPr>
      </p:pic>
    </p:spTree>
    <p:extLst>
      <p:ext uri="{BB962C8B-B14F-4D97-AF65-F5344CB8AC3E}">
        <p14:creationId xmlns:p14="http://schemas.microsoft.com/office/powerpoint/2010/main" val="1174476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198"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zh-TW" altLang="en-US" sz="3200" dirty="0">
                <a:latin typeface="微軟正黑體" panose="020B0604030504040204" pitchFamily="34" charset="-120"/>
                <a:ea typeface="微軟正黑體" panose="020B0604030504040204" pitchFamily="34" charset="-120"/>
              </a:rPr>
              <a:t>為因應新生到校時迫切需要的便是訓練自行返家的能力，平時的定向行動訓練課程主要為校內環境之熟悉及校園周邊環境之了解，故請定向行動教師於期初進行評估可以訓練自行返家之學生，安排假日定向行動課程。</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本學期有</a:t>
            </a:r>
            <a:r>
              <a:rPr lang="en-US" altLang="zh-TW" sz="3200" dirty="0">
                <a:latin typeface="微軟正黑體" panose="020B0604030504040204" pitchFamily="34" charset="-120"/>
                <a:ea typeface="微軟正黑體" panose="020B0604030504040204" pitchFamily="34" charset="-120"/>
              </a:rPr>
              <a:t>10</a:t>
            </a:r>
            <a:r>
              <a:rPr lang="zh-TW" altLang="en-US" sz="3200" dirty="0">
                <a:latin typeface="微軟正黑體" panose="020B0604030504040204" pitchFamily="34" charset="-120"/>
                <a:ea typeface="微軟正黑體" panose="020B0604030504040204" pitchFamily="34" charset="-120"/>
              </a:rPr>
              <a:t>位高中職部學生以及</a:t>
            </a:r>
            <a:r>
              <a:rPr lang="en-US" altLang="zh-TW" sz="3200" dirty="0">
                <a:latin typeface="微軟正黑體" panose="020B0604030504040204" pitchFamily="34" charset="-120"/>
                <a:ea typeface="微軟正黑體" panose="020B0604030504040204" pitchFamily="34" charset="-120"/>
              </a:rPr>
              <a:t>2</a:t>
            </a:r>
            <a:r>
              <a:rPr lang="zh-TW" altLang="en-US" sz="3200" dirty="0">
                <a:latin typeface="微軟正黑體" panose="020B0604030504040204" pitchFamily="34" charset="-120"/>
                <a:ea typeface="微軟正黑體" panose="020B0604030504040204" pitchFamily="34" charset="-120"/>
              </a:rPr>
              <a:t>位國小部學生上課。</a:t>
            </a:r>
            <a:endParaRPr lang="en-US" altLang="zh-TW" sz="3200" dirty="0">
              <a:latin typeface="微軟正黑體" panose="020B0604030504040204" pitchFamily="34" charset="-120"/>
              <a:ea typeface="微軟正黑體" panose="020B0604030504040204" pitchFamily="34" charset="-120"/>
            </a:endParaRP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9812630"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特色課程</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假日定向行動課程</a:t>
            </a:r>
          </a:p>
        </p:txBody>
      </p:sp>
    </p:spTree>
    <p:extLst>
      <p:ext uri="{BB962C8B-B14F-4D97-AF65-F5344CB8AC3E}">
        <p14:creationId xmlns:p14="http://schemas.microsoft.com/office/powerpoint/2010/main" val="3784305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38637"/>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346468" y="926466"/>
            <a:ext cx="10915917"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特色課程</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假日定向行動成果</a:t>
            </a:r>
          </a:p>
        </p:txBody>
      </p:sp>
      <p:pic>
        <p:nvPicPr>
          <p:cNvPr id="2050" name="Picture 2" descr="P10701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469" y="2091603"/>
            <a:ext cx="2785324" cy="200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P10701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472" y="4026757"/>
            <a:ext cx="2794824" cy="209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P10701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3535" y="2029466"/>
            <a:ext cx="2779368" cy="209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P10701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3535" y="4012381"/>
            <a:ext cx="2782607" cy="208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P107015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0976" y="2029466"/>
            <a:ext cx="2942920" cy="201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P107019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60976" y="3923456"/>
            <a:ext cx="2858577" cy="214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P107018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43583" y="2000456"/>
            <a:ext cx="2752153" cy="206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descr="P1070135.JPG"/>
          <p:cNvPicPr/>
          <p:nvPr/>
        </p:nvPicPr>
        <p:blipFill>
          <a:blip r:embed="rId11" cstate="print"/>
          <a:stretch>
            <a:fillRect/>
          </a:stretch>
        </p:blipFill>
        <p:spPr>
          <a:xfrm>
            <a:off x="8902434" y="3947559"/>
            <a:ext cx="2793302" cy="2145394"/>
          </a:xfrm>
          <a:prstGeom prst="rect">
            <a:avLst/>
          </a:prstGeom>
        </p:spPr>
      </p:pic>
    </p:spTree>
    <p:extLst>
      <p:ext uri="{BB962C8B-B14F-4D97-AF65-F5344CB8AC3E}">
        <p14:creationId xmlns:p14="http://schemas.microsoft.com/office/powerpoint/2010/main" val="3843654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198"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altLang="zh-TW" sz="3200" dirty="0">
              <a:latin typeface="微軟正黑體" panose="020B0604030504040204" pitchFamily="34" charset="-120"/>
              <a:ea typeface="微軟正黑體" panose="020B0604030504040204" pitchFamily="34" charset="-120"/>
            </a:endParaRP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3714752"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教師觀課</a:t>
            </a:r>
          </a:p>
        </p:txBody>
      </p:sp>
      <p:graphicFrame>
        <p:nvGraphicFramePr>
          <p:cNvPr id="3" name="表格 2">
            <a:extLst>
              <a:ext uri="{FF2B5EF4-FFF2-40B4-BE49-F238E27FC236}">
                <a16:creationId xmlns:a16="http://schemas.microsoft.com/office/drawing/2014/main" id="{550282BF-CEE2-4A26-968B-5448D378D412}"/>
              </a:ext>
            </a:extLst>
          </p:cNvPr>
          <p:cNvGraphicFramePr>
            <a:graphicFrameLocks noGrp="1"/>
          </p:cNvGraphicFramePr>
          <p:nvPr>
            <p:extLst>
              <p:ext uri="{D42A27DB-BD31-4B8C-83A1-F6EECF244321}">
                <p14:modId xmlns:p14="http://schemas.microsoft.com/office/powerpoint/2010/main" val="2687076890"/>
              </p:ext>
            </p:extLst>
          </p:nvPr>
        </p:nvGraphicFramePr>
        <p:xfrm>
          <a:off x="1180097" y="2143144"/>
          <a:ext cx="10392778" cy="3024168"/>
        </p:xfrm>
        <a:graphic>
          <a:graphicData uri="http://schemas.openxmlformats.org/drawingml/2006/table">
            <a:tbl>
              <a:tblPr firstRow="1" firstCol="1" bandRow="1">
                <a:tableStyleId>{5C22544A-7EE6-4342-B048-85BDC9FD1C3A}</a:tableStyleId>
              </a:tblPr>
              <a:tblGrid>
                <a:gridCol w="894110">
                  <a:extLst>
                    <a:ext uri="{9D8B030D-6E8A-4147-A177-3AD203B41FA5}">
                      <a16:colId xmlns:a16="http://schemas.microsoft.com/office/drawing/2014/main" val="1107068846"/>
                    </a:ext>
                  </a:extLst>
                </a:gridCol>
                <a:gridCol w="1935818">
                  <a:extLst>
                    <a:ext uri="{9D8B030D-6E8A-4147-A177-3AD203B41FA5}">
                      <a16:colId xmlns:a16="http://schemas.microsoft.com/office/drawing/2014/main" val="2255313100"/>
                    </a:ext>
                  </a:extLst>
                </a:gridCol>
                <a:gridCol w="3590925">
                  <a:extLst>
                    <a:ext uri="{9D8B030D-6E8A-4147-A177-3AD203B41FA5}">
                      <a16:colId xmlns:a16="http://schemas.microsoft.com/office/drawing/2014/main" val="157471381"/>
                    </a:ext>
                  </a:extLst>
                </a:gridCol>
                <a:gridCol w="3971925">
                  <a:extLst>
                    <a:ext uri="{9D8B030D-6E8A-4147-A177-3AD203B41FA5}">
                      <a16:colId xmlns:a16="http://schemas.microsoft.com/office/drawing/2014/main" val="3393263428"/>
                    </a:ext>
                  </a:extLst>
                </a:gridCol>
              </a:tblGrid>
              <a:tr h="176704">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編號</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公開授課教師</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授課時間</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觀課教師</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tc>
                <a:extLst>
                  <a:ext uri="{0D108BD9-81ED-4DB2-BD59-A6C34878D82A}">
                    <a16:rowId xmlns:a16="http://schemas.microsoft.com/office/drawing/2014/main" val="394581646"/>
                  </a:ext>
                </a:extLst>
              </a:tr>
              <a:tr h="463848">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李佩欣</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106.11.01</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15:05-15:50</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林玟君</a:t>
                      </a:r>
                      <a:r>
                        <a:rPr lang="zh-TW" altLang="en-US" sz="2400" kern="100" dirty="0">
                          <a:effectLst/>
                          <a:latin typeface="微軟正黑體" panose="020B0604030504040204" pitchFamily="34" charset="-120"/>
                          <a:ea typeface="微軟正黑體" panose="020B0604030504040204" pitchFamily="34" charset="-120"/>
                        </a:rPr>
                        <a:t>、</a:t>
                      </a:r>
                      <a:r>
                        <a:rPr lang="zh-TW" sz="2400" kern="100" dirty="0">
                          <a:effectLst/>
                          <a:latin typeface="微軟正黑體" panose="020B0604030504040204" pitchFamily="34" charset="-120"/>
                          <a:ea typeface="微軟正黑體" panose="020B0604030504040204" pitchFamily="34" charset="-120"/>
                        </a:rPr>
                        <a:t>謝瑛昌</a:t>
                      </a:r>
                      <a:r>
                        <a:rPr lang="zh-TW" altLang="en-US" sz="2400" kern="100" dirty="0">
                          <a:effectLst/>
                          <a:latin typeface="微軟正黑體" panose="020B0604030504040204" pitchFamily="34" charset="-120"/>
                          <a:ea typeface="微軟正黑體" panose="020B0604030504040204" pitchFamily="34" charset="-120"/>
                        </a:rPr>
                        <a:t>、</a:t>
                      </a:r>
                      <a:r>
                        <a:rPr lang="zh-TW" sz="2400" kern="100" dirty="0">
                          <a:effectLst/>
                          <a:latin typeface="微軟正黑體" panose="020B0604030504040204" pitchFamily="34" charset="-120"/>
                          <a:ea typeface="微軟正黑體" panose="020B0604030504040204" pitchFamily="34" charset="-120"/>
                        </a:rPr>
                        <a:t>許家真</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397876052"/>
                  </a:ext>
                </a:extLst>
              </a:tr>
              <a:tr h="309232">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2</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白淑瑜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106.10.25</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14:10-14:55</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簡群恩</a:t>
                      </a:r>
                      <a:r>
                        <a:rPr lang="zh-TW" altLang="en-US" sz="2400" kern="100" dirty="0">
                          <a:effectLst/>
                          <a:latin typeface="微軟正黑體" panose="020B0604030504040204" pitchFamily="34" charset="-120"/>
                          <a:ea typeface="微軟正黑體" panose="020B0604030504040204" pitchFamily="34" charset="-120"/>
                        </a:rPr>
                        <a:t>、</a:t>
                      </a:r>
                      <a:r>
                        <a:rPr lang="zh-TW" sz="2400" kern="100" dirty="0">
                          <a:effectLst/>
                          <a:latin typeface="微軟正黑體" panose="020B0604030504040204" pitchFamily="34" charset="-120"/>
                          <a:ea typeface="微軟正黑體" panose="020B0604030504040204" pitchFamily="34" charset="-120"/>
                        </a:rPr>
                        <a:t>謝依珊</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2475436203"/>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3</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陳明璐</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106.12.15</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10:20-11:05</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王淨樺</a:t>
                      </a:r>
                      <a:r>
                        <a:rPr lang="zh-TW" altLang="en-US" sz="2400" kern="100" dirty="0">
                          <a:effectLst/>
                          <a:latin typeface="微軟正黑體" panose="020B0604030504040204" pitchFamily="34" charset="-120"/>
                          <a:ea typeface="微軟正黑體" panose="020B0604030504040204" pitchFamily="34" charset="-120"/>
                        </a:rPr>
                        <a:t>、</a:t>
                      </a:r>
                      <a:r>
                        <a:rPr lang="zh-TW" sz="2400" kern="100" dirty="0">
                          <a:effectLst/>
                          <a:latin typeface="微軟正黑體" panose="020B0604030504040204" pitchFamily="34" charset="-120"/>
                          <a:ea typeface="微軟正黑體" panose="020B0604030504040204" pitchFamily="34" charset="-120"/>
                        </a:rPr>
                        <a:t>許世景</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449106882"/>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4</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謝依珊</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106.10.18</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09:15-10:00</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白淑瑜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1181399236"/>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5</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劉祥筠</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106.12.14</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09:15-10:00</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李佩欣</a:t>
                      </a:r>
                      <a:r>
                        <a:rPr lang="zh-TW" altLang="en-US" sz="2400" kern="100" dirty="0">
                          <a:effectLst/>
                          <a:latin typeface="微軟正黑體" panose="020B0604030504040204" pitchFamily="34" charset="-120"/>
                          <a:ea typeface="微軟正黑體" panose="020B0604030504040204" pitchFamily="34" charset="-120"/>
                        </a:rPr>
                        <a:t>、</a:t>
                      </a:r>
                      <a:r>
                        <a:rPr lang="zh-TW" sz="2400" kern="100" dirty="0">
                          <a:effectLst/>
                          <a:latin typeface="微軟正黑體" panose="020B0604030504040204" pitchFamily="34" charset="-120"/>
                          <a:ea typeface="微軟正黑體" panose="020B0604030504040204" pitchFamily="34" charset="-120"/>
                        </a:rPr>
                        <a:t>朱育佑</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1305008716"/>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6</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朱育佑</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106.10.24</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08:20-09:05</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王晴雯</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495626919"/>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7</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潘樺</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106.11.02</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09:15-10:00</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高鳳鳴</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2821047726"/>
                  </a:ext>
                </a:extLst>
              </a:tr>
            </a:tbl>
          </a:graphicData>
        </a:graphic>
      </p:graphicFrame>
    </p:spTree>
    <p:extLst>
      <p:ext uri="{BB962C8B-B14F-4D97-AF65-F5344CB8AC3E}">
        <p14:creationId xmlns:p14="http://schemas.microsoft.com/office/powerpoint/2010/main" val="68940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3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198"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zh-TW" altLang="zh-TW" dirty="0"/>
              <a:t>共有</a:t>
            </a:r>
            <a:r>
              <a:rPr lang="en-US" altLang="zh-TW" dirty="0"/>
              <a:t>13</a:t>
            </a:r>
            <a:r>
              <a:rPr lang="zh-TW" altLang="zh-TW" dirty="0"/>
              <a:t>位老師公開授課、</a:t>
            </a:r>
            <a:r>
              <a:rPr lang="en-US" altLang="zh-TW" dirty="0"/>
              <a:t>16</a:t>
            </a:r>
            <a:r>
              <a:rPr lang="zh-TW" altLang="zh-TW" dirty="0"/>
              <a:t>位老師參加觀課</a:t>
            </a:r>
          </a:p>
          <a:p>
            <a:r>
              <a:rPr lang="en-US" altLang="zh-TW" dirty="0"/>
              <a:t>1</a:t>
            </a:r>
            <a:r>
              <a:rPr lang="zh-TW" altLang="zh-TW" dirty="0"/>
              <a:t>位老師（許世景師）完成觀課</a:t>
            </a:r>
            <a:r>
              <a:rPr lang="en-US" altLang="zh-TW" dirty="0"/>
              <a:t>3</a:t>
            </a:r>
            <a:r>
              <a:rPr lang="zh-TW" altLang="zh-TW" dirty="0"/>
              <a:t>次授課</a:t>
            </a:r>
            <a:r>
              <a:rPr lang="en-US" altLang="zh-TW" dirty="0"/>
              <a:t>1</a:t>
            </a:r>
            <a:r>
              <a:rPr lang="zh-TW" altLang="zh-TW" dirty="0"/>
              <a:t>次</a:t>
            </a: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3714752"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教師觀課</a:t>
            </a:r>
          </a:p>
        </p:txBody>
      </p:sp>
      <p:graphicFrame>
        <p:nvGraphicFramePr>
          <p:cNvPr id="3" name="表格 2">
            <a:extLst>
              <a:ext uri="{FF2B5EF4-FFF2-40B4-BE49-F238E27FC236}">
                <a16:creationId xmlns:a16="http://schemas.microsoft.com/office/drawing/2014/main" id="{550282BF-CEE2-4A26-968B-5448D378D412}"/>
              </a:ext>
            </a:extLst>
          </p:cNvPr>
          <p:cNvGraphicFramePr>
            <a:graphicFrameLocks noGrp="1"/>
          </p:cNvGraphicFramePr>
          <p:nvPr>
            <p:extLst>
              <p:ext uri="{D42A27DB-BD31-4B8C-83A1-F6EECF244321}">
                <p14:modId xmlns:p14="http://schemas.microsoft.com/office/powerpoint/2010/main" val="3453539768"/>
              </p:ext>
            </p:extLst>
          </p:nvPr>
        </p:nvGraphicFramePr>
        <p:xfrm>
          <a:off x="1170572" y="2055813"/>
          <a:ext cx="10392778" cy="2560320"/>
        </p:xfrm>
        <a:graphic>
          <a:graphicData uri="http://schemas.openxmlformats.org/drawingml/2006/table">
            <a:tbl>
              <a:tblPr firstRow="1" firstCol="1" bandRow="1">
                <a:tableStyleId>{5C22544A-7EE6-4342-B048-85BDC9FD1C3A}</a:tableStyleId>
              </a:tblPr>
              <a:tblGrid>
                <a:gridCol w="894110">
                  <a:extLst>
                    <a:ext uri="{9D8B030D-6E8A-4147-A177-3AD203B41FA5}">
                      <a16:colId xmlns:a16="http://schemas.microsoft.com/office/drawing/2014/main" val="1107068846"/>
                    </a:ext>
                  </a:extLst>
                </a:gridCol>
                <a:gridCol w="2050118">
                  <a:extLst>
                    <a:ext uri="{9D8B030D-6E8A-4147-A177-3AD203B41FA5}">
                      <a16:colId xmlns:a16="http://schemas.microsoft.com/office/drawing/2014/main" val="2255313100"/>
                    </a:ext>
                  </a:extLst>
                </a:gridCol>
                <a:gridCol w="3476625">
                  <a:extLst>
                    <a:ext uri="{9D8B030D-6E8A-4147-A177-3AD203B41FA5}">
                      <a16:colId xmlns:a16="http://schemas.microsoft.com/office/drawing/2014/main" val="157471381"/>
                    </a:ext>
                  </a:extLst>
                </a:gridCol>
                <a:gridCol w="3971925">
                  <a:extLst>
                    <a:ext uri="{9D8B030D-6E8A-4147-A177-3AD203B41FA5}">
                      <a16:colId xmlns:a16="http://schemas.microsoft.com/office/drawing/2014/main" val="3393263428"/>
                    </a:ext>
                  </a:extLst>
                </a:gridCol>
              </a:tblGrid>
              <a:tr h="176704">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編號</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公開授課教師</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授課時間</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觀課教師</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tc>
                <a:extLst>
                  <a:ext uri="{0D108BD9-81ED-4DB2-BD59-A6C34878D82A}">
                    <a16:rowId xmlns:a16="http://schemas.microsoft.com/office/drawing/2014/main" val="394581646"/>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8</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劉芳伶</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106.10.19</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10:20-11:05</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許世景</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2860715265"/>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9</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賴香綾</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106.10.24</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08:00-08:20</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陳明璐</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962340259"/>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10</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林玟君</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106.11.07</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15:05-15:50</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徐逸卉</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3439261306"/>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11</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王晴雯</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106.09.27</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09:15-10:00</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黃彥勳</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708380079"/>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12</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張慕良</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106.09.25</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09:15-10:00</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許世景</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extLst>
                  <a:ext uri="{0D108BD9-81ED-4DB2-BD59-A6C34878D82A}">
                    <a16:rowId xmlns:a16="http://schemas.microsoft.com/office/drawing/2014/main" val="2101817626"/>
                  </a:ext>
                </a:extLst>
              </a:tr>
              <a:tr h="309232">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13</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許世景</a:t>
                      </a:r>
                      <a:endParaRPr lang="zh-TW" sz="24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106.09.25</a:t>
                      </a:r>
                      <a:r>
                        <a:rPr lang="zh-TW" altLang="en-US" sz="2400" kern="100" dirty="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13:15-14:00</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9698" marR="49698" marT="0" marB="0" anchor="ct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李昱昕</a:t>
                      </a:r>
                      <a:endParaRPr lang="en-US" altLang="zh-TW" sz="2400" kern="100" dirty="0">
                        <a:effectLst/>
                        <a:latin typeface="微軟正黑體" panose="020B0604030504040204" pitchFamily="34" charset="-120"/>
                        <a:ea typeface="微軟正黑體" panose="020B0604030504040204" pitchFamily="34" charset="-120"/>
                      </a:endParaRPr>
                    </a:p>
                  </a:txBody>
                  <a:tcPr marL="49698" marR="49698" marT="0" marB="0" anchor="ctr"/>
                </a:tc>
                <a:extLst>
                  <a:ext uri="{0D108BD9-81ED-4DB2-BD59-A6C34878D82A}">
                    <a16:rowId xmlns:a16="http://schemas.microsoft.com/office/drawing/2014/main" val="3063703528"/>
                  </a:ext>
                </a:extLst>
              </a:tr>
            </a:tbl>
          </a:graphicData>
        </a:graphic>
      </p:graphicFrame>
      <p:sp>
        <p:nvSpPr>
          <p:cNvPr id="4" name="文字方塊 3">
            <a:extLst>
              <a:ext uri="{FF2B5EF4-FFF2-40B4-BE49-F238E27FC236}">
                <a16:creationId xmlns:a16="http://schemas.microsoft.com/office/drawing/2014/main" id="{8BA2234D-15CD-4348-B877-14A6FAB1332D}"/>
              </a:ext>
            </a:extLst>
          </p:cNvPr>
          <p:cNvSpPr txBox="1"/>
          <p:nvPr/>
        </p:nvSpPr>
        <p:spPr>
          <a:xfrm>
            <a:off x="2695574" y="4674583"/>
            <a:ext cx="8943975" cy="1292662"/>
          </a:xfrm>
          <a:prstGeom prst="rect">
            <a:avLst/>
          </a:prstGeom>
          <a:noFill/>
        </p:spPr>
        <p:txBody>
          <a:bodyPr wrap="square" rtlCol="0">
            <a:spAutoFit/>
          </a:bodyPr>
          <a:lstStyle/>
          <a:p>
            <a:r>
              <a:rPr lang="zh-TW" altLang="zh-TW" sz="3000" dirty="0">
                <a:latin typeface="微軟正黑體" panose="020B0604030504040204" pitchFamily="34" charset="-120"/>
                <a:ea typeface="微軟正黑體" panose="020B0604030504040204" pitchFamily="34" charset="-120"/>
              </a:rPr>
              <a:t>共有</a:t>
            </a:r>
            <a:r>
              <a:rPr lang="en-US" altLang="zh-TW" sz="3000" dirty="0">
                <a:latin typeface="微軟正黑體" panose="020B0604030504040204" pitchFamily="34" charset="-120"/>
                <a:ea typeface="微軟正黑體" panose="020B0604030504040204" pitchFamily="34" charset="-120"/>
              </a:rPr>
              <a:t>13</a:t>
            </a:r>
            <a:r>
              <a:rPr lang="zh-TW" altLang="zh-TW" sz="3000" dirty="0">
                <a:latin typeface="微軟正黑體" panose="020B0604030504040204" pitchFamily="34" charset="-120"/>
                <a:ea typeface="微軟正黑體" panose="020B0604030504040204" pitchFamily="34" charset="-120"/>
              </a:rPr>
              <a:t>位老師公開授課、</a:t>
            </a:r>
            <a:r>
              <a:rPr lang="en-US" altLang="zh-TW" sz="3000" dirty="0">
                <a:latin typeface="微軟正黑體" panose="020B0604030504040204" pitchFamily="34" charset="-120"/>
                <a:ea typeface="微軟正黑體" panose="020B0604030504040204" pitchFamily="34" charset="-120"/>
              </a:rPr>
              <a:t>16</a:t>
            </a:r>
            <a:r>
              <a:rPr lang="zh-TW" altLang="zh-TW" sz="3000" dirty="0">
                <a:latin typeface="微軟正黑體" panose="020B0604030504040204" pitchFamily="34" charset="-120"/>
                <a:ea typeface="微軟正黑體" panose="020B0604030504040204" pitchFamily="34" charset="-120"/>
              </a:rPr>
              <a:t>位老師參加觀課</a:t>
            </a:r>
          </a:p>
          <a:p>
            <a:r>
              <a:rPr lang="en-US" altLang="zh-TW" sz="3000" dirty="0">
                <a:latin typeface="微軟正黑體" panose="020B0604030504040204" pitchFamily="34" charset="-120"/>
                <a:ea typeface="微軟正黑體" panose="020B0604030504040204" pitchFamily="34" charset="-120"/>
              </a:rPr>
              <a:t>1</a:t>
            </a:r>
            <a:r>
              <a:rPr lang="zh-TW" altLang="zh-TW" sz="3000" dirty="0">
                <a:latin typeface="微軟正黑體" panose="020B0604030504040204" pitchFamily="34" charset="-120"/>
                <a:ea typeface="微軟正黑體" panose="020B0604030504040204" pitchFamily="34" charset="-120"/>
              </a:rPr>
              <a:t>位老師（許世景師）完成觀課</a:t>
            </a:r>
            <a:r>
              <a:rPr lang="en-US" altLang="zh-TW" sz="3000" dirty="0">
                <a:latin typeface="微軟正黑體" panose="020B0604030504040204" pitchFamily="34" charset="-120"/>
                <a:ea typeface="微軟正黑體" panose="020B0604030504040204" pitchFamily="34" charset="-120"/>
              </a:rPr>
              <a:t>3</a:t>
            </a:r>
            <a:r>
              <a:rPr lang="zh-TW" altLang="zh-TW" sz="3000" dirty="0">
                <a:latin typeface="微軟正黑體" panose="020B0604030504040204" pitchFamily="34" charset="-120"/>
                <a:ea typeface="微軟正黑體" panose="020B0604030504040204" pitchFamily="34" charset="-120"/>
              </a:rPr>
              <a:t>次授課</a:t>
            </a:r>
            <a:r>
              <a:rPr lang="en-US" altLang="zh-TW" sz="3000" dirty="0">
                <a:latin typeface="微軟正黑體" panose="020B0604030504040204" pitchFamily="34" charset="-120"/>
                <a:ea typeface="微軟正黑體" panose="020B0604030504040204" pitchFamily="34" charset="-120"/>
              </a:rPr>
              <a:t>1</a:t>
            </a:r>
            <a:r>
              <a:rPr lang="zh-TW" altLang="zh-TW" sz="3000" dirty="0">
                <a:latin typeface="微軟正黑體" panose="020B0604030504040204" pitchFamily="34" charset="-120"/>
                <a:ea typeface="微軟正黑體" panose="020B0604030504040204" pitchFamily="34" charset="-120"/>
              </a:rPr>
              <a:t>次</a:t>
            </a:r>
          </a:p>
          <a:p>
            <a:endParaRPr lang="zh-TW" altLang="en-US" dirty="0"/>
          </a:p>
        </p:txBody>
      </p:sp>
    </p:spTree>
    <p:extLst>
      <p:ext uri="{BB962C8B-B14F-4D97-AF65-F5344CB8AC3E}">
        <p14:creationId xmlns:p14="http://schemas.microsoft.com/office/powerpoint/2010/main" val="2418952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200"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zh-TW" sz="3000" dirty="0">
                <a:latin typeface="微軟正黑體" panose="020B0604030504040204" pitchFamily="34" charset="-120"/>
                <a:ea typeface="微軟正黑體" panose="020B0604030504040204" pitchFamily="34" charset="-120"/>
              </a:rPr>
              <a:t>106</a:t>
            </a:r>
            <a:r>
              <a:rPr lang="zh-TW" altLang="en-US" sz="3000" dirty="0">
                <a:latin typeface="微軟正黑體" panose="020B0604030504040204" pitchFamily="34" charset="-120"/>
                <a:ea typeface="微軟正黑體" panose="020B0604030504040204" pitchFamily="34" charset="-120"/>
              </a:rPr>
              <a:t>學年度第一學期學務處辦理各部別</a:t>
            </a:r>
            <a:r>
              <a:rPr lang="zh-TW" altLang="en-US" sz="3000" b="1" u="sng" dirty="0">
                <a:solidFill>
                  <a:srgbClr val="FF0000"/>
                </a:solidFill>
                <a:latin typeface="微軟正黑體" panose="020B0604030504040204" pitchFamily="34" charset="-120"/>
                <a:ea typeface="微軟正黑體" panose="020B0604030504040204" pitchFamily="34" charset="-120"/>
              </a:rPr>
              <a:t>班際盃活動</a:t>
            </a:r>
            <a:r>
              <a:rPr lang="zh-TW" altLang="en-US" sz="3000" dirty="0">
                <a:latin typeface="微軟正黑體" panose="020B0604030504040204" pitchFamily="34" charset="-120"/>
                <a:ea typeface="微軟正黑體" panose="020B0604030504040204" pitchFamily="34" charset="-120"/>
              </a:rPr>
              <a:t>，體育課教師並將班際盃項目融入課程中。</a:t>
            </a:r>
            <a:endParaRPr lang="en-US" altLang="zh-TW" sz="3000" dirty="0">
              <a:latin typeface="微軟正黑體" panose="020B0604030504040204" pitchFamily="34" charset="-120"/>
              <a:ea typeface="微軟正黑體" panose="020B0604030504040204" pitchFamily="34" charset="-120"/>
            </a:endParaRPr>
          </a:p>
          <a:p>
            <a:r>
              <a:rPr lang="zh-TW" altLang="en-US" sz="3000" dirty="0">
                <a:latin typeface="微軟正黑體" panose="020B0604030504040204" pitchFamily="34" charset="-120"/>
                <a:ea typeface="微軟正黑體" panose="020B0604030504040204" pitchFamily="34" charset="-120"/>
              </a:rPr>
              <a:t>目的</a:t>
            </a:r>
            <a:r>
              <a:rPr lang="en-US" altLang="zh-TW" sz="3000" dirty="0">
                <a:latin typeface="微軟正黑體" panose="020B0604030504040204" pitchFamily="34" charset="-120"/>
                <a:ea typeface="微軟正黑體" panose="020B0604030504040204" pitchFamily="34" charset="-120"/>
              </a:rPr>
              <a:t>:</a:t>
            </a:r>
            <a:r>
              <a:rPr lang="zh-TW" altLang="en-US" sz="3000" dirty="0">
                <a:latin typeface="微軟正黑體" panose="020B0604030504040204" pitchFamily="34" charset="-120"/>
                <a:ea typeface="微軟正黑體" panose="020B0604030504040204" pitchFamily="34" charset="-120"/>
              </a:rPr>
              <a:t>為建立本校視障學生規律運動之習慣，充實課外體育活動內容及配合教育部體育政策，提高其體能與技能，達成推展多元視障運動成就全人教育其適性及適應目的。</a:t>
            </a:r>
            <a:endParaRPr lang="en-US" altLang="zh-TW" sz="3000" dirty="0">
              <a:latin typeface="微軟正黑體" panose="020B0604030504040204" pitchFamily="34" charset="-120"/>
              <a:ea typeface="微軟正黑體" panose="020B0604030504040204" pitchFamily="34" charset="-120"/>
            </a:endParaRPr>
          </a:p>
          <a:p>
            <a:r>
              <a:rPr lang="zh-TW" altLang="en-US" sz="3000" dirty="0">
                <a:latin typeface="微軟正黑體" panose="020B0604030504040204" pitchFamily="34" charset="-120"/>
                <a:ea typeface="微軟正黑體" panose="020B0604030504040204" pitchFamily="34" charset="-120"/>
              </a:rPr>
              <a:t>項目包含</a:t>
            </a:r>
            <a:r>
              <a:rPr lang="en-US" altLang="zh-TW" sz="3000" dirty="0">
                <a:latin typeface="微軟正黑體" panose="020B0604030504040204" pitchFamily="34" charset="-120"/>
                <a:ea typeface="微軟正黑體" panose="020B0604030504040204" pitchFamily="34" charset="-120"/>
              </a:rPr>
              <a:t>:</a:t>
            </a:r>
            <a:r>
              <a:rPr lang="zh-TW" altLang="en-US" sz="3000" b="1" u="sng" dirty="0">
                <a:solidFill>
                  <a:srgbClr val="FF0000"/>
                </a:solidFill>
                <a:latin typeface="微軟正黑體" panose="020B0604030504040204" pitchFamily="34" charset="-120"/>
                <a:ea typeface="微軟正黑體" panose="020B0604030504040204" pitchFamily="34" charset="-120"/>
              </a:rPr>
              <a:t>短距離跑</a:t>
            </a:r>
            <a:r>
              <a:rPr lang="en-US" altLang="zh-TW" sz="3000" b="1" u="sng" dirty="0" err="1">
                <a:solidFill>
                  <a:srgbClr val="FF0000"/>
                </a:solidFill>
                <a:latin typeface="微軟正黑體" panose="020B0604030504040204" pitchFamily="34" charset="-120"/>
                <a:ea typeface="微軟正黑體" panose="020B0604030504040204" pitchFamily="34" charset="-120"/>
              </a:rPr>
              <a:t>80M</a:t>
            </a:r>
            <a:r>
              <a:rPr lang="zh-TW" altLang="en-US" sz="3000" b="1" u="sng" dirty="0">
                <a:solidFill>
                  <a:srgbClr val="FF0000"/>
                </a:solidFill>
                <a:latin typeface="微軟正黑體" panose="020B0604030504040204" pitchFamily="34" charset="-120"/>
                <a:ea typeface="微軟正黑體" panose="020B0604030504040204" pitchFamily="34" charset="-120"/>
              </a:rPr>
              <a:t>、</a:t>
            </a:r>
            <a:r>
              <a:rPr lang="en-US" altLang="zh-TW" sz="3000" b="1" u="sng" dirty="0" err="1">
                <a:solidFill>
                  <a:srgbClr val="FF0000"/>
                </a:solidFill>
                <a:latin typeface="微軟正黑體" panose="020B0604030504040204" pitchFamily="34" charset="-120"/>
                <a:ea typeface="微軟正黑體" panose="020B0604030504040204" pitchFamily="34" charset="-120"/>
              </a:rPr>
              <a:t>200M</a:t>
            </a:r>
            <a:r>
              <a:rPr lang="zh-TW" altLang="en-US" sz="3000" b="1" u="sng" dirty="0">
                <a:solidFill>
                  <a:srgbClr val="FF0000"/>
                </a:solidFill>
                <a:latin typeface="微軟正黑體" panose="020B0604030504040204" pitchFamily="34" charset="-120"/>
                <a:ea typeface="微軟正黑體" panose="020B0604030504040204" pitchFamily="34" charset="-120"/>
              </a:rPr>
              <a:t>、</a:t>
            </a:r>
            <a:r>
              <a:rPr lang="en-US" altLang="zh-TW" sz="3000" b="1" u="sng" dirty="0" err="1">
                <a:solidFill>
                  <a:srgbClr val="FF0000"/>
                </a:solidFill>
                <a:latin typeface="微軟正黑體" panose="020B0604030504040204" pitchFamily="34" charset="-120"/>
                <a:ea typeface="微軟正黑體" panose="020B0604030504040204" pitchFamily="34" charset="-120"/>
              </a:rPr>
              <a:t>400M</a:t>
            </a:r>
            <a:r>
              <a:rPr lang="zh-TW" altLang="en-US" sz="3000" b="1" u="sng" dirty="0">
                <a:solidFill>
                  <a:srgbClr val="FF0000"/>
                </a:solidFill>
                <a:latin typeface="微軟正黑體" panose="020B0604030504040204" pitchFamily="34" charset="-120"/>
                <a:ea typeface="微軟正黑體" panose="020B0604030504040204" pitchFamily="34" charset="-120"/>
              </a:rPr>
              <a:t>、跳遠、鉛球、九宮格丟擲</a:t>
            </a:r>
            <a:r>
              <a:rPr lang="zh-TW" altLang="en-US" sz="3000" dirty="0">
                <a:latin typeface="微軟正黑體" panose="020B0604030504040204" pitchFamily="34" charset="-120"/>
                <a:ea typeface="微軟正黑體" panose="020B0604030504040204" pitchFamily="34" charset="-120"/>
              </a:rPr>
              <a:t>等。</a:t>
            </a:r>
          </a:p>
        </p:txBody>
      </p:sp>
      <p:sp>
        <p:nvSpPr>
          <p:cNvPr id="6" name="矩形: 圓角 5">
            <a:extLst>
              <a:ext uri="{FF2B5EF4-FFF2-40B4-BE49-F238E27FC236}">
                <a16:creationId xmlns:a16="http://schemas.microsoft.com/office/drawing/2014/main" id="{9A98C414-0FDC-4831-8480-00A3786EA6E2}"/>
              </a:ext>
            </a:extLst>
          </p:cNvPr>
          <p:cNvSpPr/>
          <p:nvPr/>
        </p:nvSpPr>
        <p:spPr>
          <a:xfrm>
            <a:off x="838199" y="890755"/>
            <a:ext cx="6373969" cy="1165058"/>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體育教育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班際盃</a:t>
            </a:r>
          </a:p>
        </p:txBody>
      </p:sp>
    </p:spTree>
    <p:extLst>
      <p:ext uri="{BB962C8B-B14F-4D97-AF65-F5344CB8AC3E}">
        <p14:creationId xmlns:p14="http://schemas.microsoft.com/office/powerpoint/2010/main" val="693929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198"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zh-TW" altLang="en-US" sz="3200" dirty="0">
                <a:latin typeface="微軟正黑體" panose="020B0604030504040204" pitchFamily="34" charset="-120"/>
                <a:ea typeface="微軟正黑體" panose="020B0604030504040204" pitchFamily="34" charset="-120"/>
              </a:rPr>
              <a:t>本校國中部八年級導師於</a:t>
            </a:r>
            <a:r>
              <a:rPr lang="en-US" altLang="zh-TW" sz="3200" dirty="0">
                <a:latin typeface="微軟正黑體" panose="020B0604030504040204" pitchFamily="34" charset="-120"/>
                <a:ea typeface="微軟正黑體" panose="020B0604030504040204" pitchFamily="34" charset="-120"/>
              </a:rPr>
              <a:t>9</a:t>
            </a:r>
            <a:r>
              <a:rPr lang="zh-TW" altLang="en-US" sz="3200" dirty="0">
                <a:latin typeface="微軟正黑體" panose="020B0604030504040204" pitchFamily="34" charset="-120"/>
                <a:ea typeface="微軟正黑體" panose="020B0604030504040204" pitchFamily="34" charset="-120"/>
              </a:rPr>
              <a:t>月提出楊生至天母國中進行英語領域融合體驗課程，並於</a:t>
            </a:r>
            <a:r>
              <a:rPr lang="en-US" altLang="zh-TW" sz="3200" dirty="0">
                <a:latin typeface="微軟正黑體" panose="020B0604030504040204" pitchFamily="34" charset="-120"/>
                <a:ea typeface="微軟正黑體" panose="020B0604030504040204" pitchFamily="34" charset="-120"/>
              </a:rPr>
              <a:t>10</a:t>
            </a:r>
            <a:r>
              <a:rPr lang="zh-TW" altLang="en-US" sz="3200" dirty="0">
                <a:latin typeface="微軟正黑體" panose="020B0604030504040204" pitchFamily="34" charset="-120"/>
                <a:ea typeface="微軟正黑體" panose="020B0604030504040204" pitchFamily="34" charset="-120"/>
              </a:rPr>
              <a:t>月份至天母國中進行討論，</a:t>
            </a:r>
            <a:r>
              <a:rPr lang="en-US" altLang="zh-TW" sz="3200" dirty="0">
                <a:latin typeface="微軟正黑體" panose="020B0604030504040204" pitchFamily="34" charset="-120"/>
                <a:ea typeface="微軟正黑體" panose="020B0604030504040204" pitchFamily="34" charset="-120"/>
              </a:rPr>
              <a:t>11</a:t>
            </a:r>
            <a:r>
              <a:rPr lang="zh-TW" altLang="en-US" sz="3200" dirty="0">
                <a:latin typeface="微軟正黑體" panose="020B0604030504040204" pitchFamily="34" charset="-120"/>
                <a:ea typeface="微軟正黑體" panose="020B0604030504040204" pitchFamily="34" charset="-120"/>
              </a:rPr>
              <a:t>月進行入班宣導，自</a:t>
            </a:r>
            <a:r>
              <a:rPr lang="en-US" altLang="zh-TW" sz="3200" dirty="0">
                <a:latin typeface="微軟正黑體" panose="020B0604030504040204" pitchFamily="34" charset="-120"/>
                <a:ea typeface="微軟正黑體" panose="020B0604030504040204" pitchFamily="34" charset="-120"/>
              </a:rPr>
              <a:t>12/5</a:t>
            </a:r>
            <a:r>
              <a:rPr lang="zh-TW" altLang="en-US" sz="3200" dirty="0">
                <a:latin typeface="微軟正黑體" panose="020B0604030504040204" pitchFamily="34" charset="-120"/>
                <a:ea typeface="微軟正黑體" panose="020B0604030504040204" pitchFamily="34" charset="-120"/>
              </a:rPr>
              <a:t>起正式至天母國中進行一週</a:t>
            </a:r>
            <a:r>
              <a:rPr lang="en-US" altLang="zh-TW" sz="3200" dirty="0">
                <a:latin typeface="微軟正黑體" panose="020B0604030504040204" pitchFamily="34" charset="-120"/>
                <a:ea typeface="微軟正黑體" panose="020B0604030504040204" pitchFamily="34" charset="-120"/>
              </a:rPr>
              <a:t>4</a:t>
            </a:r>
            <a:r>
              <a:rPr lang="zh-TW" altLang="en-US" sz="3200" dirty="0">
                <a:latin typeface="微軟正黑體" panose="020B0604030504040204" pitchFamily="34" charset="-120"/>
                <a:ea typeface="微軟正黑體" panose="020B0604030504040204" pitchFamily="34" charset="-120"/>
              </a:rPr>
              <a:t>節英語領域課程，每次課程由教師助理員陪同，並搭配市立大學志工將講義繕打為電子檔供楊生複習使用。</a:t>
            </a:r>
            <a:endParaRPr lang="en-US" altLang="zh-TW" sz="3200" dirty="0">
              <a:latin typeface="微軟正黑體" panose="020B0604030504040204" pitchFamily="34" charset="-120"/>
              <a:ea typeface="微軟正黑體" panose="020B0604030504040204" pitchFamily="34" charset="-120"/>
            </a:endParaRP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5038727" cy="91228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融合體驗課程</a:t>
            </a:r>
          </a:p>
        </p:txBody>
      </p:sp>
    </p:spTree>
    <p:extLst>
      <p:ext uri="{BB962C8B-B14F-4D97-AF65-F5344CB8AC3E}">
        <p14:creationId xmlns:p14="http://schemas.microsoft.com/office/powerpoint/2010/main" val="610114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38637"/>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3015237" y="908795"/>
            <a:ext cx="6435332"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融合體驗課程成果</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5369" y="3720741"/>
            <a:ext cx="3164376" cy="237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65369" y="2029467"/>
            <a:ext cx="2793725" cy="201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53535" y="2033899"/>
            <a:ext cx="2779368" cy="208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466354" y="3995519"/>
            <a:ext cx="2775347" cy="208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125875" y="2005032"/>
            <a:ext cx="2942920" cy="196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105441" y="3995519"/>
            <a:ext cx="2858577" cy="209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923008" y="2031501"/>
            <a:ext cx="2752153" cy="193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p:nvPr/>
        </p:nvPicPr>
        <p:blipFill>
          <a:blip r:embed="rId11">
            <a:extLst>
              <a:ext uri="{28A0092B-C50C-407E-A947-70E740481C1C}">
                <a14:useLocalDpi xmlns:a14="http://schemas.microsoft.com/office/drawing/2010/main" val="0"/>
              </a:ext>
            </a:extLst>
          </a:blip>
          <a:stretch>
            <a:fillRect/>
          </a:stretch>
        </p:blipFill>
        <p:spPr>
          <a:xfrm>
            <a:off x="8881859" y="3995518"/>
            <a:ext cx="2793302" cy="2097433"/>
          </a:xfrm>
          <a:prstGeom prst="rect">
            <a:avLst/>
          </a:prstGeom>
        </p:spPr>
      </p:pic>
    </p:spTree>
    <p:extLst>
      <p:ext uri="{BB962C8B-B14F-4D97-AF65-F5344CB8AC3E}">
        <p14:creationId xmlns:p14="http://schemas.microsoft.com/office/powerpoint/2010/main" val="210840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38637"/>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3245476" y="2294931"/>
            <a:ext cx="6072200" cy="2052547"/>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10000" dirty="0">
                <a:latin typeface="王漢宗特黑體繁" panose="02000500000000000000" pitchFamily="2" charset="-120"/>
                <a:ea typeface="王漢宗特黑體繁" panose="02000500000000000000" pitchFamily="2" charset="-120"/>
              </a:rPr>
              <a:t>謝謝聆聽</a:t>
            </a:r>
          </a:p>
        </p:txBody>
      </p:sp>
    </p:spTree>
    <p:extLst>
      <p:ext uri="{BB962C8B-B14F-4D97-AF65-F5344CB8AC3E}">
        <p14:creationId xmlns:p14="http://schemas.microsoft.com/office/powerpoint/2010/main" val="1634899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2621923" y="889499"/>
            <a:ext cx="6774287"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體育教育</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班際盃成果</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 y="1932424"/>
            <a:ext cx="2850524" cy="2137893"/>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6723" y="1932424"/>
            <a:ext cx="2850524" cy="2137893"/>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7247" y="1936111"/>
            <a:ext cx="2850524" cy="2137893"/>
          </a:xfrm>
          <a:prstGeom prst="rect">
            <a:avLst/>
          </a:prstGeom>
        </p:spPr>
      </p:pic>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99" y="4044864"/>
            <a:ext cx="2850524" cy="2136699"/>
          </a:xfrm>
          <a:prstGeom prst="rect">
            <a:avLst/>
          </a:prstGeom>
        </p:spPr>
      </p:pic>
      <p:pic>
        <p:nvPicPr>
          <p:cNvPr id="11" name="圖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6723" y="4044863"/>
            <a:ext cx="2850524" cy="2136699"/>
          </a:xfrm>
          <a:prstGeom prst="rect">
            <a:avLst/>
          </a:prstGeom>
        </p:spPr>
      </p:pic>
      <p:pic>
        <p:nvPicPr>
          <p:cNvPr id="12" name="圖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77247" y="4044861"/>
            <a:ext cx="2850524" cy="2134207"/>
          </a:xfrm>
          <a:prstGeom prst="rect">
            <a:avLst/>
          </a:prstGeom>
        </p:spPr>
      </p:pic>
      <p:pic>
        <p:nvPicPr>
          <p:cNvPr id="4" name="圖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27771" y="1932424"/>
            <a:ext cx="3120363" cy="4246644"/>
          </a:xfrm>
          <a:prstGeom prst="rect">
            <a:avLst/>
          </a:prstGeom>
        </p:spPr>
      </p:pic>
    </p:spTree>
    <p:extLst>
      <p:ext uri="{BB962C8B-B14F-4D97-AF65-F5344CB8AC3E}">
        <p14:creationId xmlns:p14="http://schemas.microsoft.com/office/powerpoint/2010/main" val="2039180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200"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zh-TW" sz="3000" dirty="0">
                <a:latin typeface="微軟正黑體" panose="020B0604030504040204" pitchFamily="34" charset="-120"/>
                <a:ea typeface="微軟正黑體" panose="020B0604030504040204" pitchFamily="34" charset="-120"/>
              </a:rPr>
              <a:t>106</a:t>
            </a:r>
            <a:r>
              <a:rPr lang="zh-TW" altLang="en-US" sz="3000" dirty="0">
                <a:latin typeface="微軟正黑體" panose="020B0604030504040204" pitchFamily="34" charset="-120"/>
                <a:ea typeface="微軟正黑體" panose="020B0604030504040204" pitchFamily="34" charset="-120"/>
              </a:rPr>
              <a:t>學年度第一學期學務處於</a:t>
            </a:r>
            <a:r>
              <a:rPr lang="en-US" altLang="zh-TW" sz="3000" dirty="0">
                <a:latin typeface="微軟正黑體" panose="020B0604030504040204" pitchFamily="34" charset="-120"/>
                <a:ea typeface="微軟正黑體" panose="020B0604030504040204" pitchFamily="34" charset="-120"/>
              </a:rPr>
              <a:t>12</a:t>
            </a:r>
            <a:r>
              <a:rPr lang="zh-TW" altLang="en-US" sz="3000" dirty="0">
                <a:latin typeface="微軟正黑體" panose="020B0604030504040204" pitchFamily="34" charset="-120"/>
                <a:ea typeface="微軟正黑體" panose="020B0604030504040204" pitchFamily="34" charset="-120"/>
              </a:rPr>
              <a:t>月</a:t>
            </a:r>
            <a:r>
              <a:rPr lang="en-US" altLang="zh-TW" sz="3000" dirty="0">
                <a:latin typeface="微軟正黑體" panose="020B0604030504040204" pitchFamily="34" charset="-120"/>
                <a:ea typeface="微軟正黑體" panose="020B0604030504040204" pitchFamily="34" charset="-120"/>
              </a:rPr>
              <a:t>18</a:t>
            </a:r>
            <a:r>
              <a:rPr lang="zh-TW" altLang="en-US" sz="3000" dirty="0">
                <a:latin typeface="微軟正黑體" panose="020B0604030504040204" pitchFamily="34" charset="-120"/>
                <a:ea typeface="微軟正黑體" panose="020B0604030504040204" pitchFamily="34" charset="-120"/>
              </a:rPr>
              <a:t>日邀請</a:t>
            </a:r>
            <a:r>
              <a:rPr lang="zh-TW" altLang="en-US" sz="3000" b="1" u="sng" dirty="0">
                <a:solidFill>
                  <a:srgbClr val="FF0000"/>
                </a:solidFill>
                <a:latin typeface="微軟正黑體" panose="020B0604030504040204" pitchFamily="34" charset="-120"/>
                <a:ea typeface="微軟正黑體" panose="020B0604030504040204" pitchFamily="34" charset="-120"/>
              </a:rPr>
              <a:t>黃雪芳老師</a:t>
            </a:r>
            <a:r>
              <a:rPr lang="zh-TW" altLang="en-US" sz="3000" dirty="0">
                <a:latin typeface="微軟正黑體" panose="020B0604030504040204" pitchFamily="34" charset="-120"/>
                <a:ea typeface="微軟正黑體" panose="020B0604030504040204" pitchFamily="34" charset="-120"/>
              </a:rPr>
              <a:t>及國北教大學生帶國中小及高中職部學生</a:t>
            </a:r>
            <a:r>
              <a:rPr lang="zh-TW" altLang="en-US" sz="3000" b="1" u="sng" dirty="0">
                <a:solidFill>
                  <a:srgbClr val="FF0000"/>
                </a:solidFill>
                <a:latin typeface="微軟正黑體" panose="020B0604030504040204" pitchFamily="34" charset="-120"/>
                <a:ea typeface="微軟正黑體" panose="020B0604030504040204" pitchFamily="34" charset="-120"/>
              </a:rPr>
              <a:t>國民健康操教學</a:t>
            </a:r>
            <a:r>
              <a:rPr lang="zh-TW" altLang="en-US" sz="3000" dirty="0">
                <a:latin typeface="微軟正黑體" panose="020B0604030504040204" pitchFamily="34" charset="-120"/>
                <a:ea typeface="微軟正黑體" panose="020B0604030504040204" pitchFamily="34" charset="-120"/>
              </a:rPr>
              <a:t>。</a:t>
            </a:r>
            <a:endParaRPr lang="en-US" altLang="zh-TW" sz="3000" dirty="0">
              <a:latin typeface="微軟正黑體" panose="020B0604030504040204" pitchFamily="34" charset="-120"/>
              <a:ea typeface="微軟正黑體" panose="020B0604030504040204" pitchFamily="34" charset="-120"/>
            </a:endParaRPr>
          </a:p>
          <a:p>
            <a:r>
              <a:rPr lang="zh-TW" altLang="en-US" sz="3000" dirty="0">
                <a:latin typeface="微軟正黑體" panose="020B0604030504040204" pitchFamily="34" charset="-120"/>
                <a:ea typeface="微軟正黑體" panose="020B0604030504040204" pitchFamily="34" charset="-120"/>
              </a:rPr>
              <a:t>後續體育課程於上課時皆會挑國民健康操，此外，每天亦會利用第一節下課時間學生在教室或走廊跳國民健康操。</a:t>
            </a:r>
            <a:endParaRPr lang="en-US" altLang="zh-TW" sz="3000" dirty="0">
              <a:latin typeface="微軟正黑體" panose="020B0604030504040204" pitchFamily="34" charset="-120"/>
              <a:ea typeface="微軟正黑體" panose="020B0604030504040204" pitchFamily="34" charset="-120"/>
            </a:endParaRPr>
          </a:p>
          <a:p>
            <a:r>
              <a:rPr lang="zh-TW" altLang="en-US" sz="3000" dirty="0">
                <a:latin typeface="微軟正黑體" panose="020B0604030504040204" pitchFamily="34" charset="-120"/>
                <a:ea typeface="微軟正黑體" panose="020B0604030504040204" pitchFamily="34" charset="-120"/>
              </a:rPr>
              <a:t>經體育課程發展委員會討論下學期將進行國民健康操相關競賽。</a:t>
            </a:r>
          </a:p>
        </p:txBody>
      </p:sp>
      <p:sp>
        <p:nvSpPr>
          <p:cNvPr id="6" name="矩形: 圓角 5">
            <a:extLst>
              <a:ext uri="{FF2B5EF4-FFF2-40B4-BE49-F238E27FC236}">
                <a16:creationId xmlns:a16="http://schemas.microsoft.com/office/drawing/2014/main" id="{9A98C414-0FDC-4831-8480-00A3786EA6E2}"/>
              </a:ext>
            </a:extLst>
          </p:cNvPr>
          <p:cNvSpPr/>
          <p:nvPr/>
        </p:nvSpPr>
        <p:spPr>
          <a:xfrm>
            <a:off x="838200" y="1108159"/>
            <a:ext cx="7739130" cy="1165058"/>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體育教育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國民健康操</a:t>
            </a:r>
          </a:p>
        </p:txBody>
      </p:sp>
    </p:spTree>
    <p:extLst>
      <p:ext uri="{BB962C8B-B14F-4D97-AF65-F5344CB8AC3E}">
        <p14:creationId xmlns:p14="http://schemas.microsoft.com/office/powerpoint/2010/main" val="3044080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1852545" y="889740"/>
            <a:ext cx="8149108"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體育教育</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國民健康操成果</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 y="1932906"/>
            <a:ext cx="2850524" cy="2136928"/>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6723" y="1932906"/>
            <a:ext cx="2850524" cy="2136928"/>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7247" y="1936593"/>
            <a:ext cx="2850524" cy="2136928"/>
          </a:xfrm>
          <a:prstGeom prst="rect">
            <a:avLst/>
          </a:prstGeom>
        </p:spPr>
      </p:pic>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52" y="4044864"/>
            <a:ext cx="2850217" cy="2136699"/>
          </a:xfrm>
          <a:prstGeom prst="rect">
            <a:avLst/>
          </a:prstGeom>
        </p:spPr>
      </p:pic>
      <p:pic>
        <p:nvPicPr>
          <p:cNvPr id="11" name="圖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6876" y="4044863"/>
            <a:ext cx="2850217" cy="2136699"/>
          </a:xfrm>
          <a:prstGeom prst="rect">
            <a:avLst/>
          </a:prstGeom>
        </p:spPr>
      </p:pic>
      <p:pic>
        <p:nvPicPr>
          <p:cNvPr id="12" name="圖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79062" y="4044861"/>
            <a:ext cx="2846893" cy="2134207"/>
          </a:xfrm>
          <a:prstGeom prst="rect">
            <a:avLst/>
          </a:prstGeom>
        </p:spPr>
      </p:pic>
      <p:pic>
        <p:nvPicPr>
          <p:cNvPr id="4" name="圖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5955" y="1932906"/>
            <a:ext cx="3120363" cy="2144302"/>
          </a:xfrm>
          <a:prstGeom prst="rect">
            <a:avLst/>
          </a:prstGeom>
        </p:spPr>
      </p:pic>
      <p:pic>
        <p:nvPicPr>
          <p:cNvPr id="13" name="圖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12489" y="4034766"/>
            <a:ext cx="3133829" cy="2144302"/>
          </a:xfrm>
          <a:prstGeom prst="rect">
            <a:avLst/>
          </a:prstGeom>
        </p:spPr>
      </p:pic>
    </p:spTree>
    <p:extLst>
      <p:ext uri="{BB962C8B-B14F-4D97-AF65-F5344CB8AC3E}">
        <p14:creationId xmlns:p14="http://schemas.microsoft.com/office/powerpoint/2010/main" val="919809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200"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zh-TW" altLang="en-US" sz="3200" dirty="0">
                <a:latin typeface="微軟正黑體" panose="020B0604030504040204" pitchFamily="34" charset="-120"/>
                <a:ea typeface="微軟正黑體" panose="020B0604030504040204" pitchFamily="34" charset="-120"/>
              </a:rPr>
              <a:t>本校自</a:t>
            </a:r>
            <a:r>
              <a:rPr lang="en-US" altLang="zh-TW" sz="3200" dirty="0">
                <a:latin typeface="微軟正黑體" panose="020B0604030504040204" pitchFamily="34" charset="-120"/>
                <a:ea typeface="微軟正黑體" panose="020B0604030504040204" pitchFamily="34" charset="-120"/>
              </a:rPr>
              <a:t>100</a:t>
            </a:r>
            <a:r>
              <a:rPr lang="zh-TW" altLang="en-US" sz="3200" dirty="0">
                <a:latin typeface="微軟正黑體" panose="020B0604030504040204" pitchFamily="34" charset="-120"/>
                <a:ea typeface="微軟正黑體" panose="020B0604030504040204" pitchFamily="34" charset="-120"/>
              </a:rPr>
              <a:t>學年度起開始太鼓課程</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幼兒部學前特教方案</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，並自</a:t>
            </a:r>
            <a:r>
              <a:rPr lang="en-US" altLang="zh-TW" sz="3200" dirty="0">
                <a:latin typeface="微軟正黑體" panose="020B0604030504040204" pitchFamily="34" charset="-120"/>
                <a:ea typeface="微軟正黑體" panose="020B0604030504040204" pitchFamily="34" charset="-120"/>
              </a:rPr>
              <a:t>101</a:t>
            </a:r>
            <a:r>
              <a:rPr lang="zh-TW" altLang="en-US" sz="3200" dirty="0">
                <a:latin typeface="微軟正黑體" panose="020B0604030504040204" pitchFamily="34" charset="-120"/>
                <a:ea typeface="微軟正黑體" panose="020B0604030504040204" pitchFamily="34" charset="-120"/>
              </a:rPr>
              <a:t>學年度起開始於國小部及表演藝術班搭配太鼓課程，建立學生節奏、動作的基礎能力，並讓學生透過展演增加自信心，</a:t>
            </a:r>
            <a:r>
              <a:rPr lang="en-US" altLang="zh-TW" sz="3200" dirty="0">
                <a:latin typeface="微軟正黑體" panose="020B0604030504040204" pitchFamily="34" charset="-120"/>
                <a:ea typeface="微軟正黑體" panose="020B0604030504040204" pitchFamily="34" charset="-120"/>
              </a:rPr>
              <a:t>106</a:t>
            </a:r>
            <a:r>
              <a:rPr lang="zh-TW" altLang="en-US" sz="3200" dirty="0">
                <a:latin typeface="微軟正黑體" panose="020B0604030504040204" pitchFamily="34" charset="-120"/>
                <a:ea typeface="微軟正黑體" panose="020B0604030504040204" pitchFamily="34" charset="-120"/>
              </a:rPr>
              <a:t>學年度第學一學期搭配百年校慶，</a:t>
            </a:r>
            <a:r>
              <a:rPr lang="zh-TW" altLang="en-US" sz="3200" b="1" u="sng" dirty="0">
                <a:solidFill>
                  <a:srgbClr val="FF0000"/>
                </a:solidFill>
                <a:latin typeface="微軟正黑體" panose="020B0604030504040204" pitchFamily="34" charset="-120"/>
                <a:ea typeface="微軟正黑體" panose="020B0604030504040204" pitchFamily="34" charset="-120"/>
              </a:rPr>
              <a:t>首次由幼兒部、國小部及表演藝術班三部別聯合表演</a:t>
            </a:r>
            <a:r>
              <a:rPr lang="zh-TW" altLang="en-US" sz="3200" dirty="0">
                <a:solidFill>
                  <a:schemeClr val="tx1"/>
                </a:solidFill>
                <a:latin typeface="微軟正黑體" panose="020B0604030504040204" pitchFamily="34" charset="-120"/>
                <a:ea typeface="微軟正黑體" panose="020B0604030504040204" pitchFamily="34" charset="-120"/>
              </a:rPr>
              <a:t>，表演藝術班學生也在</a:t>
            </a:r>
            <a:r>
              <a:rPr lang="zh-TW" altLang="en-US" sz="3200" u="sng" dirty="0">
                <a:solidFill>
                  <a:srgbClr val="FF0000"/>
                </a:solidFill>
                <a:latin typeface="微軟正黑體" panose="020B0604030504040204" pitchFamily="34" charset="-120"/>
                <a:ea typeface="微軟正黑體" panose="020B0604030504040204" pitchFamily="34" charset="-120"/>
              </a:rPr>
              <a:t>百年傳愛音樂會</a:t>
            </a:r>
            <a:r>
              <a:rPr lang="zh-TW" altLang="en-US" sz="3200" dirty="0">
                <a:solidFill>
                  <a:schemeClr val="tx1"/>
                </a:solidFill>
                <a:latin typeface="微軟正黑體" panose="020B0604030504040204" pitchFamily="34" charset="-120"/>
                <a:ea typeface="微軟正黑體" panose="020B0604030504040204" pitchFamily="34" charset="-120"/>
              </a:rPr>
              <a:t>中進行太鼓表演，驚豔全場</a:t>
            </a:r>
            <a:r>
              <a:rPr lang="zh-TW" altLang="en-US" sz="3200" dirty="0">
                <a:latin typeface="微軟正黑體" panose="020B0604030504040204" pitchFamily="34" charset="-120"/>
                <a:ea typeface="微軟正黑體" panose="020B0604030504040204" pitchFamily="34" charset="-120"/>
              </a:rPr>
              <a:t>。</a:t>
            </a:r>
          </a:p>
        </p:txBody>
      </p:sp>
      <p:sp>
        <p:nvSpPr>
          <p:cNvPr id="6" name="矩形: 圓角 5">
            <a:extLst>
              <a:ext uri="{FF2B5EF4-FFF2-40B4-BE49-F238E27FC236}">
                <a16:creationId xmlns:a16="http://schemas.microsoft.com/office/drawing/2014/main" id="{9A98C414-0FDC-4831-8480-00A3786EA6E2}"/>
              </a:ext>
            </a:extLst>
          </p:cNvPr>
          <p:cNvSpPr/>
          <p:nvPr/>
        </p:nvSpPr>
        <p:spPr>
          <a:xfrm>
            <a:off x="838199" y="890755"/>
            <a:ext cx="6373969" cy="1165058"/>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音樂教育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太鼓</a:t>
            </a:r>
          </a:p>
        </p:txBody>
      </p:sp>
    </p:spTree>
    <p:extLst>
      <p:ext uri="{BB962C8B-B14F-4D97-AF65-F5344CB8AC3E}">
        <p14:creationId xmlns:p14="http://schemas.microsoft.com/office/powerpoint/2010/main" val="1806471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6" name="矩形: 圓角 5">
            <a:extLst>
              <a:ext uri="{FF2B5EF4-FFF2-40B4-BE49-F238E27FC236}">
                <a16:creationId xmlns:a16="http://schemas.microsoft.com/office/drawing/2014/main" id="{9A98C414-0FDC-4831-8480-00A3786EA6E2}"/>
              </a:ext>
            </a:extLst>
          </p:cNvPr>
          <p:cNvSpPr/>
          <p:nvPr/>
        </p:nvSpPr>
        <p:spPr>
          <a:xfrm>
            <a:off x="2166870" y="889740"/>
            <a:ext cx="8149108" cy="9202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音樂教育</a:t>
            </a:r>
            <a:r>
              <a:rPr lang="en-US" altLang="zh-TW" sz="5400" b="1" dirty="0">
                <a:latin typeface="微軟正黑體" panose="020B0604030504040204" pitchFamily="34" charset="-120"/>
                <a:ea typeface="微軟正黑體" panose="020B0604030504040204" pitchFamily="34" charset="-120"/>
              </a:rPr>
              <a:t>-</a:t>
            </a:r>
            <a:r>
              <a:rPr lang="zh-TW" altLang="en-US" sz="5400" b="1" dirty="0">
                <a:latin typeface="微軟正黑體" panose="020B0604030504040204" pitchFamily="34" charset="-120"/>
                <a:ea typeface="微軟正黑體" panose="020B0604030504040204" pitchFamily="34" charset="-120"/>
              </a:rPr>
              <a:t>太鼓成果</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 y="1937003"/>
            <a:ext cx="2850524" cy="2097763"/>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9990" y="1936593"/>
            <a:ext cx="2850524" cy="2108268"/>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7246" y="1968350"/>
            <a:ext cx="2850524" cy="2076511"/>
          </a:xfrm>
          <a:prstGeom prst="rect">
            <a:avLst/>
          </a:prstGeom>
        </p:spPr>
      </p:pic>
      <p:pic>
        <p:nvPicPr>
          <p:cNvPr id="10" name="圖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72" y="4017593"/>
            <a:ext cx="2850217" cy="2135538"/>
          </a:xfrm>
          <a:prstGeom prst="rect">
            <a:avLst/>
          </a:prstGeom>
        </p:spPr>
      </p:pic>
      <p:pic>
        <p:nvPicPr>
          <p:cNvPr id="11" name="圖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6524" y="4034766"/>
            <a:ext cx="2850217" cy="2118365"/>
          </a:xfrm>
          <a:prstGeom prst="rect">
            <a:avLst/>
          </a:prstGeom>
        </p:spPr>
      </p:pic>
      <p:pic>
        <p:nvPicPr>
          <p:cNvPr id="12" name="圖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1823" y="4017593"/>
            <a:ext cx="2846893" cy="2125441"/>
          </a:xfrm>
          <a:prstGeom prst="rect">
            <a:avLst/>
          </a:prstGeom>
        </p:spPr>
      </p:pic>
      <p:pic>
        <p:nvPicPr>
          <p:cNvPr id="4" name="圖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5955" y="1966263"/>
            <a:ext cx="3120363" cy="2077588"/>
          </a:xfrm>
          <a:prstGeom prst="rect">
            <a:avLst/>
          </a:prstGeom>
        </p:spPr>
      </p:pic>
      <p:pic>
        <p:nvPicPr>
          <p:cNvPr id="13" name="圖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12489" y="4063640"/>
            <a:ext cx="3133829" cy="2086554"/>
          </a:xfrm>
          <a:prstGeom prst="rect">
            <a:avLst/>
          </a:prstGeom>
        </p:spPr>
      </p:pic>
    </p:spTree>
    <p:extLst>
      <p:ext uri="{BB962C8B-B14F-4D97-AF65-F5344CB8AC3E}">
        <p14:creationId xmlns:p14="http://schemas.microsoft.com/office/powerpoint/2010/main" val="3087710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1D689D4F-3F7F-4416-9E67-C45AA5F5393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 y="0"/>
            <a:ext cx="12039601" cy="6848475"/>
          </a:xfrm>
        </p:spPr>
      </p:pic>
      <p:sp>
        <p:nvSpPr>
          <p:cNvPr id="2" name="標題 1">
            <a:extLst>
              <a:ext uri="{FF2B5EF4-FFF2-40B4-BE49-F238E27FC236}">
                <a16:creationId xmlns:a16="http://schemas.microsoft.com/office/drawing/2014/main" id="{0E778A79-149A-4725-B77B-56917D09C0DA}"/>
              </a:ext>
            </a:extLst>
          </p:cNvPr>
          <p:cNvSpPr>
            <a:spLocks noGrp="1"/>
          </p:cNvSpPr>
          <p:nvPr>
            <p:ph type="title"/>
          </p:nvPr>
        </p:nvSpPr>
        <p:spPr/>
        <p:txBody>
          <a:bodyPr/>
          <a:lstStyle/>
          <a:p>
            <a:endParaRPr lang="zh-TW" altLang="en-US" dirty="0"/>
          </a:p>
        </p:txBody>
      </p:sp>
      <p:sp>
        <p:nvSpPr>
          <p:cNvPr id="9" name="矩形: 圓角 8">
            <a:extLst>
              <a:ext uri="{FF2B5EF4-FFF2-40B4-BE49-F238E27FC236}">
                <a16:creationId xmlns:a16="http://schemas.microsoft.com/office/drawing/2014/main" id="{CE2CBED5-70E1-48E0-BAFC-5F0EA6AE6A1A}"/>
              </a:ext>
            </a:extLst>
          </p:cNvPr>
          <p:cNvSpPr/>
          <p:nvPr/>
        </p:nvSpPr>
        <p:spPr>
          <a:xfrm>
            <a:off x="838200" y="1690688"/>
            <a:ext cx="10906125" cy="4087813"/>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zh-TW" sz="3000" dirty="0">
                <a:latin typeface="微軟正黑體" panose="020B0604030504040204" pitchFamily="34" charset="-120"/>
                <a:ea typeface="微軟正黑體" panose="020B0604030504040204" pitchFamily="34" charset="-120"/>
              </a:rPr>
              <a:t>106</a:t>
            </a:r>
            <a:r>
              <a:rPr lang="zh-TW" altLang="en-US" sz="3000" dirty="0">
                <a:latin typeface="微軟正黑體" panose="020B0604030504040204" pitchFamily="34" charset="-120"/>
                <a:ea typeface="微軟正黑體" panose="020B0604030504040204" pitchFamily="34" charset="-120"/>
              </a:rPr>
              <a:t>年度起本校申請駐校藝術家</a:t>
            </a:r>
            <a:r>
              <a:rPr lang="en-US" altLang="zh-TW" sz="3000" dirty="0">
                <a:latin typeface="微軟正黑體" panose="020B0604030504040204" pitchFamily="34" charset="-120"/>
                <a:ea typeface="微軟正黑體" panose="020B0604030504040204" pitchFamily="34" charset="-120"/>
              </a:rPr>
              <a:t>-</a:t>
            </a:r>
            <a:r>
              <a:rPr lang="zh-TW" altLang="en-US" sz="3000" dirty="0">
                <a:latin typeface="微軟正黑體" panose="020B0604030504040204" pitchFamily="34" charset="-120"/>
                <a:ea typeface="微軟正黑體" panose="020B0604030504040204" pitchFamily="34" charset="-120"/>
              </a:rPr>
              <a:t>「樂來樂愛視界」計畫，透過辦理肢體律動、合唱技巧、打擊樂等課程，增加學生各方面的專業能力，並同時增進其自信及團隊合作能力，利用課後及假日上課，並於</a:t>
            </a:r>
            <a:r>
              <a:rPr lang="en-US" altLang="zh-TW" sz="3000" dirty="0">
                <a:latin typeface="微軟正黑體" panose="020B0604030504040204" pitchFamily="34" charset="-120"/>
                <a:ea typeface="微軟正黑體" panose="020B0604030504040204" pitchFamily="34" charset="-120"/>
              </a:rPr>
              <a:t>12</a:t>
            </a:r>
            <a:r>
              <a:rPr lang="zh-TW" altLang="en-US" sz="3000" dirty="0">
                <a:latin typeface="微軟正黑體" panose="020B0604030504040204" pitchFamily="34" charset="-120"/>
                <a:ea typeface="微軟正黑體" panose="020B0604030504040204" pitchFamily="34" charset="-120"/>
              </a:rPr>
              <a:t>月</a:t>
            </a:r>
            <a:r>
              <a:rPr lang="en-US" altLang="zh-TW" sz="3000" dirty="0">
                <a:latin typeface="微軟正黑體" panose="020B0604030504040204" pitchFamily="34" charset="-120"/>
                <a:ea typeface="微軟正黑體" panose="020B0604030504040204" pitchFamily="34" charset="-120"/>
              </a:rPr>
              <a:t>14</a:t>
            </a:r>
            <a:r>
              <a:rPr lang="zh-TW" altLang="en-US" sz="3000" dirty="0">
                <a:latin typeface="微軟正黑體" panose="020B0604030504040204" pitchFamily="34" charset="-120"/>
                <a:ea typeface="微軟正黑體" panose="020B0604030504040204" pitchFamily="34" charset="-120"/>
              </a:rPr>
              <a:t>日及</a:t>
            </a:r>
            <a:r>
              <a:rPr lang="en-US" altLang="zh-TW" sz="3000" dirty="0">
                <a:latin typeface="微軟正黑體" panose="020B0604030504040204" pitchFamily="34" charset="-120"/>
                <a:ea typeface="微軟正黑體" panose="020B0604030504040204" pitchFamily="34" charset="-120"/>
              </a:rPr>
              <a:t>18</a:t>
            </a:r>
            <a:r>
              <a:rPr lang="zh-TW" altLang="en-US" sz="3000" dirty="0">
                <a:latin typeface="微軟正黑體" panose="020B0604030504040204" pitchFamily="34" charset="-120"/>
                <a:ea typeface="微軟正黑體" panose="020B0604030504040204" pitchFamily="34" charset="-120"/>
              </a:rPr>
              <a:t>日進行成果發表，本校更榮獲臺北市駐校藝術家優等獎項。</a:t>
            </a:r>
            <a:endParaRPr lang="en-US" altLang="zh-TW" sz="3000" dirty="0">
              <a:latin typeface="微軟正黑體" panose="020B0604030504040204" pitchFamily="34" charset="-120"/>
              <a:ea typeface="微軟正黑體" panose="020B0604030504040204" pitchFamily="34" charset="-120"/>
            </a:endParaRPr>
          </a:p>
          <a:p>
            <a:r>
              <a:rPr lang="zh-TW" altLang="en-US" sz="3000" dirty="0">
                <a:latin typeface="微軟正黑體" panose="020B0604030504040204" pitchFamily="34" charset="-120"/>
                <a:ea typeface="微軟正黑體" panose="020B0604030504040204" pitchFamily="34" charset="-120"/>
              </a:rPr>
              <a:t>項目包含</a:t>
            </a:r>
            <a:r>
              <a:rPr lang="en-US" altLang="zh-TW" sz="3000" b="1" u="sng" dirty="0">
                <a:solidFill>
                  <a:srgbClr val="FF0000"/>
                </a:solidFill>
                <a:latin typeface="微軟正黑體" panose="020B0604030504040204" pitchFamily="34" charset="-120"/>
                <a:ea typeface="微軟正黑體" panose="020B0604030504040204" pitchFamily="34" charset="-120"/>
              </a:rPr>
              <a:t>:</a:t>
            </a:r>
            <a:r>
              <a:rPr lang="zh-TW" altLang="en-US" sz="3000" b="1" u="sng" dirty="0">
                <a:solidFill>
                  <a:srgbClr val="FF0000"/>
                </a:solidFill>
                <a:latin typeface="微軟正黑體" panose="020B0604030504040204" pitchFamily="34" charset="-120"/>
                <a:ea typeface="微軟正黑體" panose="020B0604030504040204" pitchFamily="34" charset="-120"/>
              </a:rPr>
              <a:t>肢體律動、合唱技巧、打擊樂</a:t>
            </a:r>
            <a:r>
              <a:rPr lang="zh-TW" altLang="en-US" sz="3000" dirty="0">
                <a:latin typeface="微軟正黑體" panose="020B0604030504040204" pitchFamily="34" charset="-120"/>
                <a:ea typeface="微軟正黑體" panose="020B0604030504040204" pitchFamily="34" charset="-120"/>
              </a:rPr>
              <a:t>等課程。</a:t>
            </a:r>
          </a:p>
        </p:txBody>
      </p:sp>
      <p:sp>
        <p:nvSpPr>
          <p:cNvPr id="6" name="矩形: 圓角 5">
            <a:extLst>
              <a:ext uri="{FF2B5EF4-FFF2-40B4-BE49-F238E27FC236}">
                <a16:creationId xmlns:a16="http://schemas.microsoft.com/office/drawing/2014/main" id="{9A98C414-0FDC-4831-8480-00A3786EA6E2}"/>
              </a:ext>
            </a:extLst>
          </p:cNvPr>
          <p:cNvSpPr/>
          <p:nvPr/>
        </p:nvSpPr>
        <p:spPr>
          <a:xfrm>
            <a:off x="838198" y="890755"/>
            <a:ext cx="7562851" cy="1165058"/>
          </a:xfrm>
          <a:prstGeom prst="roundRect">
            <a:avLst/>
          </a:prstGeom>
          <a:ln w="8572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音樂教育</a:t>
            </a:r>
            <a:r>
              <a:rPr lang="en-US" altLang="zh-TW" sz="6000" b="1" dirty="0">
                <a:latin typeface="微軟正黑體" panose="020B0604030504040204" pitchFamily="34" charset="-120"/>
                <a:ea typeface="微軟正黑體" panose="020B0604030504040204" pitchFamily="34" charset="-120"/>
              </a:rPr>
              <a:t>-</a:t>
            </a:r>
            <a:r>
              <a:rPr lang="zh-TW" altLang="en-US" sz="6000" b="1" dirty="0">
                <a:latin typeface="微軟正黑體" panose="020B0604030504040204" pitchFamily="34" charset="-120"/>
                <a:ea typeface="微軟正黑體" panose="020B0604030504040204" pitchFamily="34" charset="-120"/>
              </a:rPr>
              <a:t>駐校藝術家</a:t>
            </a:r>
          </a:p>
        </p:txBody>
      </p:sp>
    </p:spTree>
    <p:extLst>
      <p:ext uri="{BB962C8B-B14F-4D97-AF65-F5344CB8AC3E}">
        <p14:creationId xmlns:p14="http://schemas.microsoft.com/office/powerpoint/2010/main" val="107473041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1584</Words>
  <Application>Microsoft Office PowerPoint</Application>
  <PresentationFormat>寬螢幕</PresentationFormat>
  <Paragraphs>162</Paragraphs>
  <Slides>32</Slides>
  <Notes>32</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32</vt:i4>
      </vt:variant>
    </vt:vector>
  </HeadingPairs>
  <TitlesOfParts>
    <vt:vector size="40" baseType="lpstr">
      <vt:lpstr>王漢宗特黑體繁</vt:lpstr>
      <vt:lpstr>微軟正黑體</vt:lpstr>
      <vt:lpstr>新細明體</vt:lpstr>
      <vt:lpstr>Arial</vt:lpstr>
      <vt:lpstr>Calibri</vt:lpstr>
      <vt:lpstr>Calibri Light</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李昱昕</dc:creator>
  <cp:lastModifiedBy>李昱昕</cp:lastModifiedBy>
  <cp:revision>37</cp:revision>
  <dcterms:created xsi:type="dcterms:W3CDTF">2018-01-18T09:38:03Z</dcterms:created>
  <dcterms:modified xsi:type="dcterms:W3CDTF">2018-01-22T16:09:07Z</dcterms:modified>
</cp:coreProperties>
</file>