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4095" r:id="rId1"/>
  </p:sldMasterIdLst>
  <p:notesMasterIdLst>
    <p:notesMasterId r:id="rId18"/>
  </p:notesMasterIdLst>
  <p:handoutMasterIdLst>
    <p:handoutMasterId r:id="rId19"/>
  </p:handoutMasterIdLst>
  <p:sldIdLst>
    <p:sldId id="886" r:id="rId2"/>
    <p:sldId id="870" r:id="rId3"/>
    <p:sldId id="871" r:id="rId4"/>
    <p:sldId id="872" r:id="rId5"/>
    <p:sldId id="873" r:id="rId6"/>
    <p:sldId id="874" r:id="rId7"/>
    <p:sldId id="875" r:id="rId8"/>
    <p:sldId id="876" r:id="rId9"/>
    <p:sldId id="877" r:id="rId10"/>
    <p:sldId id="885" r:id="rId11"/>
    <p:sldId id="878" r:id="rId12"/>
    <p:sldId id="880" r:id="rId13"/>
    <p:sldId id="881" r:id="rId14"/>
    <p:sldId id="882" r:id="rId15"/>
    <p:sldId id="883" r:id="rId16"/>
    <p:sldId id="884" r:id="rId17"/>
  </p:sldIdLst>
  <p:sldSz cx="9144000" cy="6858000" type="screen4x3"/>
  <p:notesSz cx="6797675" cy="9926638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2000" kern="1200">
        <a:solidFill>
          <a:srgbClr val="0000FF"/>
        </a:solidFill>
        <a:latin typeface="Tahoma" pitchFamily="34" charset="0"/>
        <a:ea typeface="標楷體" pitchFamily="65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rgbClr val="0000FF"/>
        </a:solidFill>
        <a:latin typeface="Tahoma" pitchFamily="34" charset="0"/>
        <a:ea typeface="標楷體" pitchFamily="65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rgbClr val="0000FF"/>
        </a:solidFill>
        <a:latin typeface="Tahoma" pitchFamily="34" charset="0"/>
        <a:ea typeface="標楷體" pitchFamily="65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rgbClr val="0000FF"/>
        </a:solidFill>
        <a:latin typeface="Tahoma" pitchFamily="34" charset="0"/>
        <a:ea typeface="標楷體" pitchFamily="65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rgbClr val="0000FF"/>
        </a:solidFill>
        <a:latin typeface="Tahoma" pitchFamily="34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kumimoji="1" sz="2000" kern="1200">
        <a:solidFill>
          <a:srgbClr val="0000FF"/>
        </a:solidFill>
        <a:latin typeface="Tahoma" pitchFamily="34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kumimoji="1" sz="2000" kern="1200">
        <a:solidFill>
          <a:srgbClr val="0000FF"/>
        </a:solidFill>
        <a:latin typeface="Tahoma" pitchFamily="34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kumimoji="1" sz="2000" kern="1200">
        <a:solidFill>
          <a:srgbClr val="0000FF"/>
        </a:solidFill>
        <a:latin typeface="Tahoma" pitchFamily="34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kumimoji="1" sz="2000" kern="1200">
        <a:solidFill>
          <a:srgbClr val="0000FF"/>
        </a:solidFill>
        <a:latin typeface="Tahoma" pitchFamily="34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45" userDrawn="1">
          <p15:clr>
            <a:srgbClr val="A4A3A4"/>
          </p15:clr>
        </p15:guide>
        <p15:guide id="2" pos="2161" userDrawn="1">
          <p15:clr>
            <a:srgbClr val="A4A3A4"/>
          </p15:clr>
        </p15:guide>
        <p15:guide id="3" orient="horz" pos="3127" userDrawn="1">
          <p15:clr>
            <a:srgbClr val="A4A3A4"/>
          </p15:clr>
        </p15:guide>
        <p15:guide id="4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  <a:srgbClr val="CC0000"/>
    <a:srgbClr val="006600"/>
    <a:srgbClr val="33CC33"/>
    <a:srgbClr val="0000FF"/>
    <a:srgbClr val="D60093"/>
    <a:srgbClr val="FF0066"/>
    <a:srgbClr val="660066"/>
    <a:srgbClr val="CCFFFF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202B0CA-FC54-4496-8BCA-5EF66A818D29}" styleName="深色樣式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75DCB02-9BB8-47FD-8907-85C794F793BA}" styleName="佈景主題樣式 1 - 輔色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C7853C-536D-4A76-A0AE-DD22124D55A5}" styleName="佈景主題樣式 1 - 輔色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9CF1AB2-1976-4502-BF36-3FF5EA218861}" styleName="中等深淺樣式 4 - 輔色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中等深淺樣式 4 - 輔色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8FB837D-C827-4EFA-A057-4D05807E0F7C}" styleName="佈景主題樣式 1 - 輔色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無樣式、無格線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中等深淺樣式 2 - 輔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中等深淺樣式 2 - 輔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84E427A-3D55-4303-BF80-6455036E1DE7}" styleName="佈景主題樣式 1 - 輔色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淺色樣式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D7B26C5-4107-4FEC-AEDC-1716B250A1EF}" styleName="淺色樣式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中等深淺樣式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799B23B-EC83-4686-B30A-512413B5E67A}" styleName="淺色樣式 3 - 輔色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FECB4D8-DB02-4DC6-A0A2-4F2EBAE1DC90}" styleName="中等深淺樣式 1 - 輔色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162" autoAdjust="0"/>
    <p:restoredTop sz="91436" autoAdjust="0"/>
  </p:normalViewPr>
  <p:slideViewPr>
    <p:cSldViewPr>
      <p:cViewPr>
        <p:scale>
          <a:sx n="99" d="100"/>
          <a:sy n="99" d="100"/>
        </p:scale>
        <p:origin x="-1254" y="-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3288" y="-101"/>
      </p:cViewPr>
      <p:guideLst>
        <p:guide orient="horz" pos="3145"/>
        <p:guide orient="horz" pos="3127"/>
        <p:guide pos="2161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5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4" tIns="45698" rIns="91394" bIns="45698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92" y="5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4" tIns="45698" rIns="91394" bIns="45698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747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428247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4" tIns="45698" rIns="91394" bIns="45698" numCol="1" anchor="b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47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92" y="9428247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4" tIns="45698" rIns="91394" bIns="4569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fld id="{2A9FE42D-C0CB-4C3A-8C6B-D525889D917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4690029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5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4" tIns="45698" rIns="91394" bIns="45698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92" y="5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4" tIns="45698" rIns="91394" bIns="45698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fld id="{66B84575-A1FD-42DB-817E-267F4378CF15}" type="datetimeFigureOut">
              <a:rPr lang="en-US" altLang="zh-TW"/>
              <a:pPr>
                <a:defRPr/>
              </a:pPr>
              <a:t>2/2/2017</a:t>
            </a:fld>
            <a:endParaRPr lang="en-US" altLang="zh-TW"/>
          </a:p>
        </p:txBody>
      </p:sp>
      <p:sp>
        <p:nvSpPr>
          <p:cNvPr id="450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4538"/>
            <a:ext cx="4960937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5" y="4715714"/>
            <a:ext cx="5438775" cy="4466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4" tIns="45698" rIns="91394" bIns="4569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440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428247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4" tIns="45698" rIns="91394" bIns="45698" numCol="1" anchor="b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40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92" y="9428247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4" tIns="45698" rIns="91394" bIns="4569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fld id="{5F3E8AA8-13EA-4D3B-A6CC-92ABCF21DA1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3846581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F3E8AA8-13EA-4D3B-A6CC-92ABCF21DA10}" type="slidenum">
              <a:rPr lang="en-US" altLang="zh-TW" smtClean="0"/>
              <a:pPr>
                <a:defRPr/>
              </a:pPr>
              <a:t>0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345649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F3E8AA8-13EA-4D3B-A6CC-92ABCF21DA10}" type="slidenum">
              <a:rPr lang="en-US" altLang="zh-TW" smtClean="0"/>
              <a:pPr>
                <a:defRPr/>
              </a:pPr>
              <a:t>1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133472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F3E8AA8-13EA-4D3B-A6CC-92ABCF21DA10}" type="slidenum">
              <a:rPr lang="en-US" altLang="zh-TW" smtClean="0"/>
              <a:pPr>
                <a:defRPr/>
              </a:pPr>
              <a:t>8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688652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F3E8AA8-13EA-4D3B-A6CC-92ABCF21DA10}" type="slidenum">
              <a:rPr lang="en-US" altLang="zh-TW" smtClean="0"/>
              <a:pPr>
                <a:defRPr/>
              </a:pPr>
              <a:t>13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617505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E30D8-0D2F-45A0-A88E-910F5CE507CA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2017/2/2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1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040AF-0A8F-457B-908C-6988F7A7CFAC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2017/2/2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1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9AE44-54B1-47DB-8D8B-EED93AB0AB2F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2017/2/2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1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99BA1-D2CE-47D0-A7DA-3B91F56B7C96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2017/2/2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1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grpSp>
        <p:nvGrpSpPr>
          <p:cNvPr id="8" name="群組 7"/>
          <p:cNvGrpSpPr/>
          <p:nvPr userDrawn="1"/>
        </p:nvGrpSpPr>
        <p:grpSpPr>
          <a:xfrm>
            <a:off x="167002" y="136718"/>
            <a:ext cx="8862698" cy="742072"/>
            <a:chOff x="167002" y="77341"/>
            <a:chExt cx="8862698" cy="742072"/>
          </a:xfrm>
        </p:grpSpPr>
        <p:sp>
          <p:nvSpPr>
            <p:cNvPr id="9" name="Rectangle 24"/>
            <p:cNvSpPr>
              <a:spLocks noChangeArrowheads="1"/>
            </p:cNvSpPr>
            <p:nvPr userDrawn="1"/>
          </p:nvSpPr>
          <p:spPr bwMode="gray">
            <a:xfrm>
              <a:off x="1011238" y="639763"/>
              <a:ext cx="8018462" cy="3175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000">
                  <a:solidFill>
                    <a:srgbClr val="0000FF"/>
                  </a:solidFill>
                  <a:latin typeface="Tahoma" pitchFamily="34" charset="0"/>
                  <a:ea typeface="標楷體" pitchFamily="65" charset="-120"/>
                </a:defRPr>
              </a:lvl1pPr>
              <a:lvl2pPr marL="742950" indent="-285750">
                <a:defRPr kumimoji="1" sz="2000">
                  <a:solidFill>
                    <a:srgbClr val="0000FF"/>
                  </a:solidFill>
                  <a:latin typeface="Tahoma" pitchFamily="34" charset="0"/>
                  <a:ea typeface="標楷體" pitchFamily="65" charset="-120"/>
                </a:defRPr>
              </a:lvl2pPr>
              <a:lvl3pPr marL="1143000" indent="-228600">
                <a:defRPr kumimoji="1" sz="2000">
                  <a:solidFill>
                    <a:srgbClr val="0000FF"/>
                  </a:solidFill>
                  <a:latin typeface="Tahoma" pitchFamily="34" charset="0"/>
                  <a:ea typeface="標楷體" pitchFamily="65" charset="-120"/>
                </a:defRPr>
              </a:lvl3pPr>
              <a:lvl4pPr marL="1600200" indent="-228600">
                <a:defRPr kumimoji="1" sz="2000">
                  <a:solidFill>
                    <a:srgbClr val="0000FF"/>
                  </a:solidFill>
                  <a:latin typeface="Tahoma" pitchFamily="34" charset="0"/>
                  <a:ea typeface="標楷體" pitchFamily="65" charset="-120"/>
                </a:defRPr>
              </a:lvl4pPr>
              <a:lvl5pPr marL="2057400" indent="-228600">
                <a:defRPr kumimoji="1" sz="2000">
                  <a:solidFill>
                    <a:srgbClr val="0000FF"/>
                  </a:solidFill>
                  <a:latin typeface="Tahoma" pitchFamily="34" charset="0"/>
                  <a:ea typeface="標楷體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00FF"/>
                  </a:solidFill>
                  <a:latin typeface="Tahoma" pitchFamily="34" charset="0"/>
                  <a:ea typeface="標楷體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00FF"/>
                  </a:solidFill>
                  <a:latin typeface="Tahoma" pitchFamily="34" charset="0"/>
                  <a:ea typeface="標楷體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00FF"/>
                  </a:solidFill>
                  <a:latin typeface="Tahoma" pitchFamily="34" charset="0"/>
                  <a:ea typeface="標楷體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00FF"/>
                  </a:solidFill>
                  <a:latin typeface="Tahoma" pitchFamily="34" charset="0"/>
                  <a:ea typeface="標楷體" pitchFamily="65" charset="-120"/>
                </a:defRPr>
              </a:lvl9pPr>
            </a:lstStyle>
            <a:p>
              <a:pPr algn="ctr" eaLnBrk="1" hangingPunct="1">
                <a:defRPr/>
              </a:pPr>
              <a:endParaRPr lang="zh-TW" altLang="en-US" sz="2400" smtClean="0">
                <a:solidFill>
                  <a:schemeClr val="tx1"/>
                </a:solidFill>
                <a:ea typeface="新細明體" pitchFamily="18" charset="-120"/>
              </a:endParaRPr>
            </a:p>
          </p:txBody>
        </p:sp>
        <p:pic>
          <p:nvPicPr>
            <p:cNvPr id="10" name="Picture 2"/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67002" y="77341"/>
              <a:ext cx="736846" cy="7420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F98C8-4B8E-4E66-872E-301BBAB8B48F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2017/2/2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1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16706-8D7A-451B-83DE-2DD113AA69CD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2017/2/2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1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80267-F542-4FA4-BE4A-516F1186A28F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2017/2/2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1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32C82-91CE-470A-AFC4-4C2037C1A37E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2017/2/2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1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99305-7EA8-4EE8-B24B-6A6CF1BE710C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2017/2/2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1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CC8C7-8B2C-4E05-8565-F869C8A9E014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2017/2/2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1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00907-8217-4EA9-8CC2-251E86ECB248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2017/2/2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062303AE-BD03-4993-8FC6-754694AD46E3}" type="datetime1">
              <a:rPr kumimoji="0" lang="zh-TW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新細明體"/>
              </a:rPr>
              <a:t>2017/2/2</a:t>
            </a:fld>
            <a:endParaRPr kumimoji="0" lang="zh-TW" altLang="en-US">
              <a:solidFill>
                <a:prstClr val="black">
                  <a:tint val="75000"/>
                </a:prstClr>
              </a:solidFill>
              <a:latin typeface="Calibri"/>
              <a:ea typeface="新細明體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kumimoji="0" lang="en-US" altLang="zh-TW" smtClean="0">
                <a:solidFill>
                  <a:prstClr val="black">
                    <a:tint val="75000"/>
                  </a:prstClr>
                </a:solidFill>
                <a:latin typeface="Calibri"/>
                <a:ea typeface="新細明體"/>
              </a:rPr>
              <a:t>1</a:t>
            </a:r>
            <a:endParaRPr kumimoji="0" lang="zh-TW" altLang="en-US">
              <a:solidFill>
                <a:prstClr val="black">
                  <a:tint val="75000"/>
                </a:prstClr>
              </a:solidFill>
              <a:latin typeface="Calibri"/>
              <a:ea typeface="新細明體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E1A93D9A-A5EB-49FB-BB47-E9AB34397B3E}" type="slidenum">
              <a:rPr kumimoji="0" lang="zh-TW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新細明體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umimoji="0" lang="zh-TW" altLang="en-US">
              <a:solidFill>
                <a:prstClr val="black">
                  <a:tint val="75000"/>
                </a:prstClr>
              </a:solidFill>
              <a:latin typeface="Calibri"/>
              <a:ea typeface="新細明體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6" r:id="rId1"/>
    <p:sldLayoutId id="2147484097" r:id="rId2"/>
    <p:sldLayoutId id="2147484098" r:id="rId3"/>
    <p:sldLayoutId id="2147484099" r:id="rId4"/>
    <p:sldLayoutId id="2147484100" r:id="rId5"/>
    <p:sldLayoutId id="2147484101" r:id="rId6"/>
    <p:sldLayoutId id="2147484102" r:id="rId7"/>
    <p:sldLayoutId id="2147484103" r:id="rId8"/>
    <p:sldLayoutId id="2147484104" r:id="rId9"/>
    <p:sldLayoutId id="2147484105" r:id="rId10"/>
    <p:sldLayoutId id="2147484106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mp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mp"/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公教人員退休</a:t>
            </a:r>
            <a:r>
              <a:rPr lang="zh-TW" altLang="en-US" dirty="0"/>
              <a:t>制度</a:t>
            </a:r>
            <a:r>
              <a:rPr lang="zh-TW" altLang="en-US" dirty="0" smtClean="0"/>
              <a:t>改革方案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 smtClean="0"/>
              <a:t>說明會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 smtClean="0"/>
              <a:t>教育部人事處  </a:t>
            </a:r>
            <a:r>
              <a:rPr lang="en-US" altLang="zh-TW" sz="2800" dirty="0" smtClean="0">
                <a:latin typeface="+mn-ea"/>
              </a:rPr>
              <a:t>106.1.25</a:t>
            </a:r>
            <a:endParaRPr lang="zh-TW" altLang="en-US" sz="28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44411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4067944" y="2420888"/>
            <a:ext cx="4752528" cy="4104456"/>
          </a:xfrm>
        </p:spPr>
        <p:txBody>
          <a:bodyPr>
            <a:normAutofit/>
          </a:bodyPr>
          <a:lstStyle/>
          <a:p>
            <a:r>
              <a:rPr lang="zh-TW" altLang="zh-TW" b="1" dirty="0">
                <a:latin typeface="+mn-ea"/>
              </a:rPr>
              <a:t>延後月退休金起支年齡：</a:t>
            </a:r>
            <a:r>
              <a:rPr lang="en-US" altLang="zh-TW" b="1" dirty="0">
                <a:latin typeface="+mn-ea"/>
              </a:rPr>
              <a:t/>
            </a:r>
            <a:br>
              <a:rPr lang="en-US" altLang="zh-TW" b="1" dirty="0">
                <a:latin typeface="+mn-ea"/>
              </a:rPr>
            </a:br>
            <a:r>
              <a:rPr lang="en-US" altLang="zh-TW" sz="2200" dirty="0">
                <a:latin typeface="+mn-ea"/>
              </a:rPr>
              <a:t>(1)</a:t>
            </a:r>
            <a:r>
              <a:rPr lang="zh-TW" altLang="zh-TW" sz="2200" dirty="0">
                <a:latin typeface="+mn-ea"/>
              </a:rPr>
              <a:t>高級中等以下教師：</a:t>
            </a:r>
            <a:r>
              <a:rPr lang="en-US" altLang="zh-TW" sz="2200" b="1" u="sng" dirty="0">
                <a:latin typeface="+mn-ea"/>
              </a:rPr>
              <a:t>60</a:t>
            </a:r>
            <a:r>
              <a:rPr lang="zh-TW" altLang="zh-TW" sz="2200" b="1" u="sng" dirty="0">
                <a:latin typeface="+mn-ea"/>
              </a:rPr>
              <a:t>歲</a:t>
            </a:r>
            <a:endParaRPr lang="zh-TW" altLang="zh-TW" sz="2200" dirty="0">
              <a:latin typeface="+mn-ea"/>
            </a:endParaRPr>
          </a:p>
          <a:p>
            <a:pPr marL="0" indent="0">
              <a:buNone/>
            </a:pPr>
            <a:r>
              <a:rPr lang="en-US" altLang="zh-TW" sz="2200" dirty="0" smtClean="0">
                <a:latin typeface="+mn-ea"/>
              </a:rPr>
              <a:t>  (</a:t>
            </a:r>
            <a:r>
              <a:rPr lang="en-US" altLang="zh-TW" sz="2200" dirty="0">
                <a:latin typeface="+mn-ea"/>
              </a:rPr>
              <a:t>2)</a:t>
            </a:r>
            <a:r>
              <a:rPr lang="zh-TW" altLang="zh-TW" sz="2200" dirty="0">
                <a:latin typeface="+mn-ea"/>
              </a:rPr>
              <a:t>其餘教育人員：</a:t>
            </a:r>
            <a:r>
              <a:rPr lang="en-US" altLang="zh-TW" sz="2200" b="1" u="sng" dirty="0">
                <a:latin typeface="+mn-ea"/>
              </a:rPr>
              <a:t>65</a:t>
            </a:r>
            <a:r>
              <a:rPr lang="zh-TW" altLang="zh-TW" sz="2200" b="1" u="sng" dirty="0" smtClean="0">
                <a:latin typeface="+mn-ea"/>
              </a:rPr>
              <a:t>歲</a:t>
            </a:r>
            <a:endParaRPr lang="en-US" altLang="zh-TW" sz="2200" b="1" u="sng" dirty="0" smtClean="0">
              <a:latin typeface="+mn-ea"/>
            </a:endParaRPr>
          </a:p>
          <a:p>
            <a:r>
              <a:rPr lang="en-US" altLang="zh-TW" sz="2200" b="1" dirty="0">
                <a:latin typeface="+mn-ea"/>
              </a:rPr>
              <a:t>10</a:t>
            </a:r>
            <a:r>
              <a:rPr lang="zh-TW" altLang="zh-TW" sz="2200" b="1" dirty="0">
                <a:latin typeface="+mn-ea"/>
              </a:rPr>
              <a:t>年</a:t>
            </a:r>
            <a:r>
              <a:rPr lang="zh-TW" altLang="zh-TW" sz="2200" dirty="0" smtClean="0">
                <a:latin typeface="+mn-ea"/>
              </a:rPr>
              <a:t>過渡期間</a:t>
            </a:r>
            <a:r>
              <a:rPr lang="zh-TW" altLang="en-US" sz="2200" dirty="0" smtClean="0">
                <a:latin typeface="+mn-ea"/>
              </a:rPr>
              <a:t>：</a:t>
            </a:r>
            <a:endParaRPr lang="en-US" altLang="zh-TW" sz="2200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sz="2000" dirty="0" smtClean="0">
                <a:latin typeface="+mn-ea"/>
              </a:rPr>
              <a:t>  </a:t>
            </a:r>
            <a:r>
              <a:rPr lang="zh-TW" altLang="zh-TW" sz="2000" dirty="0" smtClean="0">
                <a:latin typeface="+mn-ea"/>
              </a:rPr>
              <a:t>設計</a:t>
            </a:r>
            <a:r>
              <a:rPr lang="en-US" altLang="zh-TW" sz="2000" dirty="0">
                <a:latin typeface="+mn-ea"/>
              </a:rPr>
              <a:t>10</a:t>
            </a:r>
            <a:r>
              <a:rPr lang="zh-TW" altLang="zh-TW" sz="2000" dirty="0">
                <a:latin typeface="+mn-ea"/>
              </a:rPr>
              <a:t>年過渡期間至</a:t>
            </a:r>
            <a:r>
              <a:rPr lang="en-US" altLang="zh-TW" sz="2000" dirty="0">
                <a:latin typeface="+mn-ea"/>
              </a:rPr>
              <a:t>117</a:t>
            </a:r>
            <a:r>
              <a:rPr lang="zh-TW" altLang="zh-TW" sz="2000" dirty="0">
                <a:latin typeface="+mn-ea"/>
              </a:rPr>
              <a:t>年採單一</a:t>
            </a:r>
            <a:r>
              <a:rPr lang="zh-TW" altLang="zh-TW" sz="2000" dirty="0" smtClean="0">
                <a:latin typeface="+mn-ea"/>
              </a:rPr>
              <a:t>年齡</a:t>
            </a:r>
            <a:r>
              <a:rPr lang="en-US" altLang="zh-TW" sz="2000" dirty="0" smtClean="0">
                <a:latin typeface="+mn-ea"/>
              </a:rPr>
              <a:t>  </a:t>
            </a:r>
          </a:p>
          <a:p>
            <a:pPr marL="0" indent="0">
              <a:buNone/>
            </a:pPr>
            <a:r>
              <a:rPr lang="en-US" altLang="zh-TW" sz="2000" dirty="0">
                <a:latin typeface="+mn-ea"/>
              </a:rPr>
              <a:t> </a:t>
            </a:r>
            <a:r>
              <a:rPr lang="en-US" altLang="zh-TW" sz="2000" dirty="0" smtClean="0">
                <a:latin typeface="+mn-ea"/>
              </a:rPr>
              <a:t> 60</a:t>
            </a:r>
            <a:r>
              <a:rPr lang="zh-TW" altLang="zh-TW" sz="2000" dirty="0">
                <a:latin typeface="+mn-ea"/>
              </a:rPr>
              <a:t>歲起支，其餘教育人員自</a:t>
            </a:r>
            <a:r>
              <a:rPr lang="en-US" altLang="zh-TW" sz="2000" dirty="0">
                <a:latin typeface="+mn-ea"/>
              </a:rPr>
              <a:t>118</a:t>
            </a:r>
            <a:r>
              <a:rPr lang="zh-TW" altLang="zh-TW" sz="2000" dirty="0">
                <a:latin typeface="+mn-ea"/>
              </a:rPr>
              <a:t>年起</a:t>
            </a:r>
            <a:r>
              <a:rPr lang="zh-TW" altLang="zh-TW" sz="2000" dirty="0" smtClean="0">
                <a:latin typeface="+mn-ea"/>
              </a:rPr>
              <a:t>每</a:t>
            </a:r>
            <a:endParaRPr lang="en-US" altLang="zh-TW" sz="2000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sz="2000" dirty="0">
                <a:latin typeface="+mn-ea"/>
              </a:rPr>
              <a:t> </a:t>
            </a:r>
            <a:r>
              <a:rPr lang="en-US" altLang="zh-TW" sz="2000" dirty="0" smtClean="0">
                <a:latin typeface="+mn-ea"/>
              </a:rPr>
              <a:t> </a:t>
            </a:r>
            <a:r>
              <a:rPr lang="zh-TW" altLang="zh-TW" sz="2000" dirty="0" smtClean="0">
                <a:latin typeface="+mn-ea"/>
              </a:rPr>
              <a:t>年</a:t>
            </a:r>
            <a:r>
              <a:rPr lang="zh-TW" altLang="zh-TW" sz="2000" dirty="0">
                <a:latin typeface="+mn-ea"/>
              </a:rPr>
              <a:t>增加</a:t>
            </a:r>
            <a:r>
              <a:rPr lang="en-US" altLang="zh-TW" sz="2000" dirty="0">
                <a:latin typeface="+mn-ea"/>
              </a:rPr>
              <a:t>1</a:t>
            </a:r>
            <a:r>
              <a:rPr lang="zh-TW" altLang="zh-TW" sz="2000" dirty="0">
                <a:latin typeface="+mn-ea"/>
              </a:rPr>
              <a:t>歲至</a:t>
            </a:r>
            <a:r>
              <a:rPr lang="en-US" altLang="zh-TW" sz="2000" dirty="0">
                <a:latin typeface="+mn-ea"/>
              </a:rPr>
              <a:t>122</a:t>
            </a:r>
            <a:r>
              <a:rPr lang="zh-TW" altLang="zh-TW" sz="2000" dirty="0">
                <a:latin typeface="+mn-ea"/>
              </a:rPr>
              <a:t>年達</a:t>
            </a:r>
            <a:r>
              <a:rPr lang="en-US" altLang="zh-TW" sz="2000" dirty="0">
                <a:latin typeface="+mn-ea"/>
              </a:rPr>
              <a:t>65</a:t>
            </a:r>
            <a:r>
              <a:rPr lang="zh-TW" altLang="zh-TW" sz="2000" dirty="0" smtClean="0">
                <a:latin typeface="+mn-ea"/>
              </a:rPr>
              <a:t>歲</a:t>
            </a:r>
            <a:endParaRPr lang="en-US" altLang="zh-TW" sz="2000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sz="2000" dirty="0" smtClean="0">
                <a:latin typeface="+mn-ea"/>
              </a:rPr>
              <a:t>  (</a:t>
            </a:r>
            <a:r>
              <a:rPr lang="zh-TW" altLang="zh-TW" sz="2000" dirty="0" smtClean="0">
                <a:latin typeface="+mn-ea"/>
              </a:rPr>
              <a:t>過渡期間</a:t>
            </a:r>
            <a:r>
              <a:rPr lang="zh-TW" altLang="zh-TW" sz="2000" dirty="0">
                <a:latin typeface="+mn-ea"/>
              </a:rPr>
              <a:t>指標數之年齡須年滿</a:t>
            </a:r>
            <a:r>
              <a:rPr lang="en-US" altLang="zh-TW" sz="2000" dirty="0">
                <a:latin typeface="+mn-ea"/>
              </a:rPr>
              <a:t>50</a:t>
            </a:r>
            <a:r>
              <a:rPr lang="zh-TW" altLang="zh-TW" sz="2000" dirty="0" smtClean="0">
                <a:latin typeface="+mn-ea"/>
              </a:rPr>
              <a:t>歲</a:t>
            </a:r>
            <a:r>
              <a:rPr lang="en-US" altLang="zh-TW" sz="2000" dirty="0" smtClean="0">
                <a:latin typeface="+mn-ea"/>
              </a:rPr>
              <a:t>)</a:t>
            </a:r>
          </a:p>
          <a:p>
            <a:r>
              <a:rPr lang="zh-TW" altLang="zh-TW" sz="2200" b="1" dirty="0">
                <a:latin typeface="+mn-ea"/>
              </a:rPr>
              <a:t>搭配實施展期及減額月</a:t>
            </a:r>
            <a:r>
              <a:rPr lang="zh-TW" altLang="zh-TW" sz="2200" b="1" dirty="0" smtClean="0">
                <a:latin typeface="+mn-ea"/>
              </a:rPr>
              <a:t>退休金</a:t>
            </a:r>
            <a:r>
              <a:rPr lang="zh-TW" altLang="en-US" sz="2200" b="1" dirty="0" smtClean="0">
                <a:latin typeface="+mn-ea"/>
              </a:rPr>
              <a:t>：</a:t>
            </a:r>
            <a:endParaRPr lang="en-US" altLang="zh-TW" sz="2200" b="1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sz="2200" dirty="0" smtClean="0">
                <a:latin typeface="+mn-ea"/>
              </a:rPr>
              <a:t>  </a:t>
            </a:r>
            <a:r>
              <a:rPr lang="zh-TW" altLang="zh-TW" sz="2200" dirty="0" smtClean="0">
                <a:latin typeface="+mn-ea"/>
              </a:rPr>
              <a:t>每</a:t>
            </a:r>
            <a:r>
              <a:rPr lang="zh-TW" altLang="zh-TW" sz="2200" dirty="0">
                <a:latin typeface="+mn-ea"/>
              </a:rPr>
              <a:t>提前</a:t>
            </a:r>
            <a:r>
              <a:rPr lang="en-US" altLang="zh-TW" sz="2200" dirty="0">
                <a:latin typeface="+mn-ea"/>
              </a:rPr>
              <a:t>1</a:t>
            </a:r>
            <a:r>
              <a:rPr lang="zh-TW" altLang="zh-TW" sz="2200" dirty="0">
                <a:latin typeface="+mn-ea"/>
              </a:rPr>
              <a:t>年，扣減</a:t>
            </a:r>
            <a:r>
              <a:rPr lang="en-US" altLang="zh-TW" sz="2200" dirty="0">
                <a:latin typeface="+mn-ea"/>
              </a:rPr>
              <a:t>4%</a:t>
            </a:r>
            <a:r>
              <a:rPr lang="zh-TW" altLang="zh-TW" sz="2200" dirty="0">
                <a:latin typeface="+mn-ea"/>
              </a:rPr>
              <a:t>，最多提前</a:t>
            </a:r>
            <a:r>
              <a:rPr lang="en-US" altLang="zh-TW" sz="2200" dirty="0">
                <a:latin typeface="+mn-ea"/>
              </a:rPr>
              <a:t>5</a:t>
            </a:r>
            <a:r>
              <a:rPr lang="zh-TW" altLang="zh-TW" sz="2200" dirty="0" smtClean="0">
                <a:latin typeface="+mn-ea"/>
              </a:rPr>
              <a:t>年</a:t>
            </a:r>
            <a:endParaRPr lang="zh-TW" altLang="zh-TW" sz="2200" dirty="0">
              <a:latin typeface="+mn-ea"/>
            </a:endParaRPr>
          </a:p>
          <a:p>
            <a:pPr marL="0" indent="0">
              <a:buNone/>
            </a:pPr>
            <a:endParaRPr lang="zh-TW" altLang="zh-TW" dirty="0"/>
          </a:p>
          <a:p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461433" y="476672"/>
            <a:ext cx="8229600" cy="1252728"/>
          </a:xfrm>
        </p:spPr>
        <p:txBody>
          <a:bodyPr>
            <a:normAutofit/>
          </a:bodyPr>
          <a:lstStyle/>
          <a:p>
            <a:r>
              <a:rPr lang="zh-TW" altLang="en-US" sz="3600" dirty="0"/>
              <a:t>二、請領資格</a:t>
            </a:r>
            <a:r>
              <a:rPr lang="zh-TW" altLang="en-US" sz="3600" dirty="0" smtClean="0"/>
              <a:t>：教育人員</a:t>
            </a:r>
            <a:endParaRPr lang="zh-TW" altLang="en-US" sz="3600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8027111"/>
              </p:ext>
            </p:extLst>
          </p:nvPr>
        </p:nvGraphicFramePr>
        <p:xfrm>
          <a:off x="251520" y="1992191"/>
          <a:ext cx="3672408" cy="474980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616930"/>
                <a:gridCol w="908496"/>
                <a:gridCol w="1035899"/>
                <a:gridCol w="1111083"/>
              </a:tblGrid>
              <a:tr h="450274">
                <a:tc rowSpan="2"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退休年度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法定年齡</a:t>
                      </a:r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en-US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</a:br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展期及減額之計算基準</a:t>
                      </a:r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 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過渡期間指標數</a:t>
                      </a:r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en-US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</a:br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年資</a:t>
                      </a:r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zh-TW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年齡之合計數</a:t>
                      </a:r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2843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指標數</a:t>
                      </a:r>
                      <a:endParaRPr lang="zh-TW" sz="12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基本年齡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0152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107</a:t>
                      </a:r>
                      <a:r>
                        <a:rPr lang="zh-TW" sz="1200" b="1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60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76</a:t>
                      </a:r>
                      <a:endParaRPr lang="zh-TW" sz="14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rowSpan="10">
                  <a:txBody>
                    <a:bodyPr/>
                    <a:lstStyle/>
                    <a:p>
                      <a:pPr marL="152400" indent="-152400"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1.</a:t>
                      </a:r>
                      <a:r>
                        <a:rPr lang="zh-TW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至少需年滿</a:t>
                      </a:r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50</a:t>
                      </a:r>
                      <a:r>
                        <a:rPr lang="zh-TW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歲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  <a:p>
                      <a:pPr marL="152400" indent="-152400"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2.</a:t>
                      </a:r>
                      <a:r>
                        <a:rPr lang="zh-TW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年資</a:t>
                      </a:r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zh-TW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年齡高於或等於指標數即可支領全額月退休金，不受法定起支年齡</a:t>
                      </a:r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60</a:t>
                      </a:r>
                      <a:r>
                        <a:rPr lang="zh-TW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歲影響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250152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108</a:t>
                      </a:r>
                      <a:r>
                        <a:rPr lang="zh-TW" sz="1200" b="1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60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77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50152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109</a:t>
                      </a:r>
                      <a:r>
                        <a:rPr lang="zh-TW" sz="1200" b="1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60</a:t>
                      </a:r>
                      <a:endParaRPr lang="zh-TW" sz="14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78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50152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110</a:t>
                      </a:r>
                      <a:r>
                        <a:rPr lang="zh-TW" sz="1200" b="1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60</a:t>
                      </a:r>
                      <a:endParaRPr lang="zh-TW" sz="14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79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50152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111</a:t>
                      </a:r>
                      <a:r>
                        <a:rPr lang="zh-TW" sz="1200" b="1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60</a:t>
                      </a:r>
                      <a:endParaRPr lang="zh-TW" sz="14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80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50152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0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112</a:t>
                      </a:r>
                      <a:r>
                        <a:rPr lang="zh-TW" sz="1200" b="1" kern="10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endParaRPr lang="zh-TW" sz="12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60</a:t>
                      </a:r>
                      <a:endParaRPr lang="zh-TW" sz="14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81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50152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113</a:t>
                      </a:r>
                      <a:r>
                        <a:rPr lang="zh-TW" sz="1200" b="1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60</a:t>
                      </a:r>
                      <a:endParaRPr lang="zh-TW" sz="14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83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50152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114</a:t>
                      </a:r>
                      <a:r>
                        <a:rPr lang="zh-TW" sz="1200" b="1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60</a:t>
                      </a:r>
                      <a:endParaRPr lang="zh-TW" sz="14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85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50152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115</a:t>
                      </a:r>
                      <a:r>
                        <a:rPr lang="zh-TW" sz="1200" b="1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60</a:t>
                      </a:r>
                      <a:endParaRPr lang="zh-TW" sz="14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87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50152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116</a:t>
                      </a:r>
                      <a:r>
                        <a:rPr lang="zh-TW" sz="1200" b="1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60</a:t>
                      </a:r>
                      <a:endParaRPr lang="zh-TW" sz="14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89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50152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117</a:t>
                      </a:r>
                      <a:r>
                        <a:rPr lang="zh-TW" sz="1200" b="1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60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10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8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10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8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DE9D9"/>
                    </a:solidFill>
                  </a:tcPr>
                </a:tc>
              </a:tr>
              <a:tr h="250152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118</a:t>
                      </a:r>
                      <a:r>
                        <a:rPr lang="zh-TW" sz="1200" b="1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61(60)</a:t>
                      </a:r>
                      <a:endParaRPr lang="zh-TW" sz="14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10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8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10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8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DE9D9"/>
                    </a:solidFill>
                  </a:tcPr>
                </a:tc>
              </a:tr>
              <a:tr h="250152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119</a:t>
                      </a:r>
                      <a:r>
                        <a:rPr lang="zh-TW" sz="1200" b="1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62(60)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10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8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10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8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DE9D9"/>
                    </a:solidFill>
                  </a:tcPr>
                </a:tc>
              </a:tr>
              <a:tr h="250152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120</a:t>
                      </a:r>
                      <a:r>
                        <a:rPr lang="zh-TW" sz="1200" b="1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63(60)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10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8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10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8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DE9D9"/>
                    </a:solidFill>
                  </a:tcPr>
                </a:tc>
              </a:tr>
              <a:tr h="250152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121</a:t>
                      </a:r>
                      <a:r>
                        <a:rPr lang="zh-TW" sz="1200" b="1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64(60)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10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8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10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8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DE9D9"/>
                    </a:solidFill>
                  </a:tcPr>
                </a:tc>
              </a:tr>
              <a:tr h="250152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122</a:t>
                      </a:r>
                      <a:r>
                        <a:rPr lang="zh-TW" sz="1200" b="1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65(60)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10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8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8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DE9D9"/>
                    </a:solidFill>
                  </a:tcPr>
                </a:tc>
              </a:tr>
            </a:tbl>
          </a:graphicData>
        </a:graphic>
      </p:graphicFrame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3328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內容版面配置區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b="1" dirty="0"/>
              <a:t>調整退撫基金提撥</a:t>
            </a:r>
            <a:r>
              <a:rPr lang="zh-TW" altLang="en-US" b="1" dirty="0" smtClean="0"/>
              <a:t>費率：</a:t>
            </a: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> </a:t>
            </a:r>
          </a:p>
          <a:p>
            <a:pPr marL="0" indent="0">
              <a:buNone/>
            </a:pP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endParaRPr lang="en-US" altLang="zh-TW" dirty="0" smtClean="0">
              <a:latin typeface="+mn-ea"/>
            </a:endParaRPr>
          </a:p>
          <a:p>
            <a:endParaRPr lang="en-US" altLang="zh-TW" b="1" dirty="0" smtClean="0"/>
          </a:p>
          <a:p>
            <a:r>
              <a:rPr lang="zh-TW" altLang="en-US" b="1" dirty="0" smtClean="0"/>
              <a:t>調降</a:t>
            </a:r>
            <a:r>
              <a:rPr lang="zh-TW" altLang="en-US" b="1" dirty="0"/>
              <a:t>退休所得節省費用挹</a:t>
            </a:r>
            <a:r>
              <a:rPr lang="zh-TW" altLang="en-US" b="1" dirty="0" smtClean="0"/>
              <a:t>注：</a:t>
            </a:r>
            <a:endParaRPr lang="en-US" altLang="zh-TW" b="1" dirty="0" smtClean="0"/>
          </a:p>
          <a:p>
            <a:pPr marL="0" indent="0">
              <a:buNone/>
            </a:pPr>
            <a:r>
              <a:rPr lang="en-US" altLang="zh-TW" dirty="0"/>
              <a:t> </a:t>
            </a:r>
            <a:r>
              <a:rPr lang="en-US" altLang="zh-TW" dirty="0" smtClean="0"/>
              <a:t>   </a:t>
            </a:r>
            <a:r>
              <a:rPr lang="zh-TW" altLang="en-US" dirty="0" smtClean="0"/>
              <a:t>調降</a:t>
            </a:r>
            <a:r>
              <a:rPr lang="zh-TW" altLang="en-US" dirty="0"/>
              <a:t>退休所得和優惠存款利率所節省經費，扣除</a:t>
            </a:r>
            <a:r>
              <a:rPr lang="zh-TW" altLang="en-US" dirty="0" smtClean="0"/>
              <a:t>屬   </a:t>
            </a:r>
            <a:r>
              <a:rPr lang="en-US" altLang="zh-TW" dirty="0"/>
              <a:t> </a:t>
            </a:r>
            <a:r>
              <a:rPr lang="en-US" altLang="zh-TW" dirty="0" smtClean="0"/>
              <a:t>   </a:t>
            </a:r>
          </a:p>
          <a:p>
            <a:pPr marL="0" indent="0">
              <a:buNone/>
            </a:pPr>
            <a:r>
              <a:rPr lang="en-US" altLang="zh-TW" dirty="0"/>
              <a:t> </a:t>
            </a:r>
            <a:r>
              <a:rPr lang="en-US" altLang="zh-TW" dirty="0" smtClean="0"/>
              <a:t>   </a:t>
            </a:r>
            <a:r>
              <a:rPr lang="zh-TW" altLang="en-US" dirty="0" smtClean="0"/>
              <a:t>於</a:t>
            </a:r>
            <a:r>
              <a:rPr lang="zh-TW" altLang="en-US" dirty="0"/>
              <a:t>地方自籌款後之餘額，應全部挹注退撫基金。 </a:t>
            </a:r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1433" y="406449"/>
            <a:ext cx="8229600" cy="1252728"/>
          </a:xfrm>
        </p:spPr>
        <p:txBody>
          <a:bodyPr>
            <a:normAutofit/>
          </a:bodyPr>
          <a:lstStyle/>
          <a:p>
            <a:r>
              <a:rPr lang="zh-TW" altLang="en-US" sz="3600" dirty="0" smtClean="0"/>
              <a:t>三、財源</a:t>
            </a:r>
            <a:endParaRPr lang="zh-TW" altLang="en-US" sz="3600" dirty="0"/>
          </a:p>
        </p:txBody>
      </p:sp>
      <p:graphicFrame>
        <p:nvGraphicFramePr>
          <p:cNvPr id="7" name="表格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4158575"/>
              </p:ext>
            </p:extLst>
          </p:nvPr>
        </p:nvGraphicFramePr>
        <p:xfrm>
          <a:off x="1370508" y="3197155"/>
          <a:ext cx="2481412" cy="1167948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240706"/>
                <a:gridCol w="1240706"/>
              </a:tblGrid>
              <a:tr h="389316"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dirty="0" smtClean="0"/>
                        <a:t>現行費率</a:t>
                      </a:r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</a:tr>
              <a:tr h="389316"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公務人員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>
                          <a:latin typeface="+mn-ea"/>
                          <a:ea typeface="+mn-ea"/>
                        </a:rPr>
                        <a:t>12-15%</a:t>
                      </a:r>
                      <a:endParaRPr lang="zh-TW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</a:tr>
              <a:tr h="389316"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教育人員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>
                          <a:latin typeface="+mn-ea"/>
                          <a:ea typeface="+mn-ea"/>
                        </a:rPr>
                        <a:t>8%-12%</a:t>
                      </a:r>
                      <a:endParaRPr lang="zh-TW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表格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7980774"/>
              </p:ext>
            </p:extLst>
          </p:nvPr>
        </p:nvGraphicFramePr>
        <p:xfrm>
          <a:off x="5364088" y="3197157"/>
          <a:ext cx="2592288" cy="123995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296144"/>
                <a:gridCol w="1296144"/>
              </a:tblGrid>
              <a:tr h="413318"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dirty="0" smtClean="0"/>
                        <a:t>調高費率</a:t>
                      </a:r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</a:tr>
              <a:tr h="413318"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公務人員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>
                          <a:latin typeface="+mn-ea"/>
                          <a:ea typeface="+mn-ea"/>
                        </a:rPr>
                        <a:t>12-18%</a:t>
                      </a:r>
                      <a:endParaRPr lang="zh-TW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</a:tr>
              <a:tr h="413318"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教育人員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>
                          <a:latin typeface="+mn-ea"/>
                          <a:ea typeface="+mn-ea"/>
                        </a:rPr>
                        <a:t>12-18%</a:t>
                      </a:r>
                      <a:endParaRPr lang="zh-TW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向右箭號 9"/>
          <p:cNvSpPr/>
          <p:nvPr/>
        </p:nvSpPr>
        <p:spPr>
          <a:xfrm>
            <a:off x="4144185" y="3529773"/>
            <a:ext cx="864096" cy="432048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投影片編號版面配置區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10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9067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內容版面配置區 3"/>
          <p:cNvSpPr>
            <a:spLocks noGrp="1"/>
          </p:cNvSpPr>
          <p:nvPr>
            <p:ph idx="1"/>
          </p:nvPr>
        </p:nvSpPr>
        <p:spPr>
          <a:xfrm>
            <a:off x="971600" y="2492896"/>
            <a:ext cx="7848872" cy="3744416"/>
          </a:xfrm>
        </p:spPr>
        <p:txBody>
          <a:bodyPr>
            <a:normAutofit fontScale="85000" lnSpcReduction="10000"/>
          </a:bodyPr>
          <a:lstStyle/>
          <a:p>
            <a:r>
              <a:rPr lang="zh-TW" altLang="en-US" b="1" dirty="0" smtClean="0"/>
              <a:t>退撫</a:t>
            </a:r>
            <a:r>
              <a:rPr lang="zh-TW" altLang="en-US" b="1" dirty="0"/>
              <a:t>基金投資</a:t>
            </a:r>
            <a:r>
              <a:rPr lang="zh-TW" altLang="en-US" b="1" dirty="0" smtClean="0"/>
              <a:t>鬆綁：</a:t>
            </a:r>
            <a:endParaRPr lang="zh-TW" altLang="en-US" b="1" dirty="0"/>
          </a:p>
          <a:p>
            <a:pPr marL="0" indent="0">
              <a:buNone/>
            </a:pPr>
            <a:r>
              <a:rPr lang="zh-TW" altLang="en-US" dirty="0" smtClean="0">
                <a:latin typeface="+mn-ea"/>
              </a:rPr>
              <a:t>  </a:t>
            </a:r>
            <a:r>
              <a:rPr lang="en-US" altLang="zh-TW" dirty="0" smtClean="0">
                <a:latin typeface="+mn-ea"/>
              </a:rPr>
              <a:t>1</a:t>
            </a:r>
            <a:r>
              <a:rPr lang="zh-TW" altLang="en-US" dirty="0" smtClean="0">
                <a:latin typeface="+mn-ea"/>
              </a:rPr>
              <a:t>、配合</a:t>
            </a:r>
            <a:r>
              <a:rPr lang="zh-TW" altLang="en-US" dirty="0">
                <a:latin typeface="+mn-ea"/>
              </a:rPr>
              <a:t>退撫基金長期經營性質，增加投資運用</a:t>
            </a:r>
            <a:r>
              <a:rPr lang="zh-TW" altLang="en-US" dirty="0" smtClean="0">
                <a:latin typeface="+mn-ea"/>
              </a:rPr>
              <a:t>項目（另類投資、 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   </a:t>
            </a:r>
            <a:r>
              <a:rPr lang="zh-TW" altLang="en-US" dirty="0" smtClean="0">
                <a:latin typeface="+mn-ea"/>
              </a:rPr>
              <a:t>不動產）。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 smtClean="0">
                <a:latin typeface="+mn-ea"/>
              </a:rPr>
              <a:t>  2</a:t>
            </a:r>
            <a:r>
              <a:rPr lang="zh-TW" altLang="en-US" dirty="0" smtClean="0">
                <a:latin typeface="+mn-ea"/>
              </a:rPr>
              <a:t>、建立獎懲機制，提升委託經營</a:t>
            </a:r>
            <a:r>
              <a:rPr lang="zh-TW" altLang="en-US" dirty="0">
                <a:latin typeface="+mn-ea"/>
              </a:rPr>
              <a:t>績效。 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endParaRPr lang="zh-TW" altLang="en-US" dirty="0">
              <a:latin typeface="+mn-ea"/>
            </a:endParaRPr>
          </a:p>
          <a:p>
            <a:r>
              <a:rPr lang="zh-TW" altLang="en-US" b="1" dirty="0" smtClean="0">
                <a:latin typeface="+mn-ea"/>
              </a:rPr>
              <a:t>基金</a:t>
            </a:r>
            <a:r>
              <a:rPr lang="zh-TW" altLang="en-US" b="1" dirty="0">
                <a:latin typeface="+mn-ea"/>
              </a:rPr>
              <a:t>管理組織</a:t>
            </a:r>
            <a:r>
              <a:rPr lang="zh-TW" altLang="en-US" b="1" dirty="0" smtClean="0">
                <a:latin typeface="+mn-ea"/>
              </a:rPr>
              <a:t>調整：</a:t>
            </a:r>
            <a:endParaRPr lang="zh-TW" altLang="en-US" b="1" dirty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1</a:t>
            </a:r>
            <a:r>
              <a:rPr lang="zh-TW" altLang="en-US" dirty="0" smtClean="0">
                <a:latin typeface="+mn-ea"/>
              </a:rPr>
              <a:t>、短期</a:t>
            </a:r>
            <a:r>
              <a:rPr lang="zh-TW" altLang="en-US" dirty="0">
                <a:latin typeface="+mn-ea"/>
              </a:rPr>
              <a:t>：增加彈性用人，以簡任約聘進用具專業投資</a:t>
            </a:r>
            <a:r>
              <a:rPr lang="zh-TW" altLang="en-US" dirty="0" smtClean="0">
                <a:latin typeface="+mn-ea"/>
              </a:rPr>
              <a:t>經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         </a:t>
            </a:r>
            <a:r>
              <a:rPr lang="zh-TW" altLang="en-US" dirty="0" smtClean="0">
                <a:latin typeface="+mn-ea"/>
              </a:rPr>
              <a:t>驗</a:t>
            </a:r>
            <a:r>
              <a:rPr lang="zh-TW" altLang="en-US" dirty="0">
                <a:latin typeface="+mn-ea"/>
              </a:rPr>
              <a:t>人員；檢討人員待遇加給並建立激勵與</a:t>
            </a:r>
            <a:r>
              <a:rPr lang="zh-TW" altLang="en-US" dirty="0" smtClean="0">
                <a:latin typeface="+mn-ea"/>
              </a:rPr>
              <a:t>獎懲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         </a:t>
            </a:r>
            <a:r>
              <a:rPr lang="zh-TW" altLang="en-US" dirty="0" smtClean="0">
                <a:latin typeface="+mn-ea"/>
              </a:rPr>
              <a:t>制度</a:t>
            </a:r>
            <a:r>
              <a:rPr lang="zh-TW" altLang="en-US" dirty="0">
                <a:latin typeface="+mn-ea"/>
              </a:rPr>
              <a:t>。 </a:t>
            </a:r>
          </a:p>
          <a:p>
            <a:pPr marL="0" indent="0">
              <a:buNone/>
            </a:pPr>
            <a:r>
              <a:rPr lang="en-US" altLang="zh-TW" dirty="0" smtClean="0">
                <a:latin typeface="+mn-ea"/>
              </a:rPr>
              <a:t>  2</a:t>
            </a:r>
            <a:r>
              <a:rPr lang="zh-TW" altLang="en-US" dirty="0" smtClean="0">
                <a:latin typeface="+mn-ea"/>
              </a:rPr>
              <a:t>、長期</a:t>
            </a:r>
            <a:r>
              <a:rPr lang="zh-TW" altLang="en-US" dirty="0">
                <a:latin typeface="+mn-ea"/>
              </a:rPr>
              <a:t>：基金管理機關研議朝法人化或公司化轉型並</a:t>
            </a:r>
            <a:r>
              <a:rPr lang="zh-TW" altLang="en-US" dirty="0" smtClean="0">
                <a:latin typeface="+mn-ea"/>
              </a:rPr>
              <a:t>搭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         </a:t>
            </a:r>
            <a:r>
              <a:rPr lang="zh-TW" altLang="en-US" dirty="0" smtClean="0">
                <a:latin typeface="+mn-ea"/>
              </a:rPr>
              <a:t>配</a:t>
            </a:r>
            <a:r>
              <a:rPr lang="zh-TW" altLang="en-US" dirty="0">
                <a:latin typeface="+mn-ea"/>
              </a:rPr>
              <a:t>妥慎監督機制。</a:t>
            </a:r>
          </a:p>
          <a:p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252728"/>
          </a:xfrm>
        </p:spPr>
        <p:txBody>
          <a:bodyPr>
            <a:normAutofit/>
          </a:bodyPr>
          <a:lstStyle/>
          <a:p>
            <a:r>
              <a:rPr lang="zh-TW" altLang="en-US" sz="3600" dirty="0" smtClean="0"/>
              <a:t>四、基金管理：提昇</a:t>
            </a:r>
            <a:r>
              <a:rPr lang="zh-TW" altLang="en-US" sz="3600" dirty="0"/>
              <a:t>退撫基金收益</a:t>
            </a:r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11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8117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內容版面配置區 6"/>
          <p:cNvSpPr>
            <a:spLocks noGrp="1"/>
          </p:cNvSpPr>
          <p:nvPr>
            <p:ph idx="1"/>
          </p:nvPr>
        </p:nvSpPr>
        <p:spPr>
          <a:xfrm>
            <a:off x="867833" y="2420888"/>
            <a:ext cx="7408333" cy="4032448"/>
          </a:xfrm>
        </p:spPr>
        <p:txBody>
          <a:bodyPr>
            <a:normAutofit fontScale="92500" lnSpcReduction="20000"/>
          </a:bodyPr>
          <a:lstStyle/>
          <a:p>
            <a:r>
              <a:rPr lang="zh-TW" altLang="en-US" sz="2600" b="1" dirty="0"/>
              <a:t>年資</a:t>
            </a:r>
            <a:r>
              <a:rPr lang="zh-TW" altLang="en-US" sz="2600" b="1" dirty="0" smtClean="0"/>
              <a:t>保留：</a:t>
            </a:r>
            <a:endParaRPr lang="en-US" altLang="zh-TW" sz="2600" b="1" dirty="0" smtClean="0"/>
          </a:p>
          <a:p>
            <a:pPr marL="0" indent="0">
              <a:buNone/>
            </a:pPr>
            <a:r>
              <a:rPr lang="en-US" altLang="zh-TW" dirty="0" smtClean="0"/>
              <a:t>    </a:t>
            </a:r>
            <a:r>
              <a:rPr lang="zh-TW" altLang="zh-TW" dirty="0" smtClean="0">
                <a:latin typeface="+mn-ea"/>
              </a:rPr>
              <a:t>未</a:t>
            </a:r>
            <a:r>
              <a:rPr lang="zh-TW" altLang="zh-TW" dirty="0">
                <a:latin typeface="+mn-ea"/>
              </a:rPr>
              <a:t>成就退休條件而離職者，其年資保留至年滿</a:t>
            </a:r>
            <a:r>
              <a:rPr lang="en-US" altLang="zh-TW" dirty="0">
                <a:latin typeface="+mn-ea"/>
              </a:rPr>
              <a:t>65</a:t>
            </a:r>
            <a:r>
              <a:rPr lang="zh-TW" altLang="zh-TW" dirty="0">
                <a:latin typeface="+mn-ea"/>
              </a:rPr>
              <a:t>歲時</a:t>
            </a:r>
            <a:r>
              <a:rPr lang="zh-TW" altLang="zh-TW" dirty="0" smtClean="0">
                <a:latin typeface="+mn-ea"/>
              </a:rPr>
              <a:t>領</a:t>
            </a:r>
            <a:r>
              <a:rPr lang="en-US" altLang="zh-TW" dirty="0" smtClean="0">
                <a:latin typeface="+mn-ea"/>
              </a:rPr>
              <a:t>           </a:t>
            </a: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</a:t>
            </a:r>
            <a:r>
              <a:rPr lang="zh-TW" altLang="zh-TW" dirty="0" smtClean="0">
                <a:latin typeface="+mn-ea"/>
              </a:rPr>
              <a:t>取</a:t>
            </a:r>
            <a:r>
              <a:rPr lang="zh-TW" altLang="zh-TW" dirty="0">
                <a:latin typeface="+mn-ea"/>
              </a:rPr>
              <a:t>，其未滿</a:t>
            </a:r>
            <a:r>
              <a:rPr lang="en-US" altLang="zh-TW" dirty="0">
                <a:latin typeface="+mn-ea"/>
              </a:rPr>
              <a:t>15</a:t>
            </a:r>
            <a:r>
              <a:rPr lang="zh-TW" altLang="zh-TW" dirty="0">
                <a:latin typeface="+mn-ea"/>
              </a:rPr>
              <a:t>年者，給一次金，滿</a:t>
            </a:r>
            <a:r>
              <a:rPr lang="en-US" altLang="zh-TW" dirty="0">
                <a:latin typeface="+mn-ea"/>
              </a:rPr>
              <a:t>15</a:t>
            </a:r>
            <a:r>
              <a:rPr lang="zh-TW" altLang="zh-TW" dirty="0">
                <a:latin typeface="+mn-ea"/>
              </a:rPr>
              <a:t>年以上者，給月</a:t>
            </a:r>
            <a:r>
              <a:rPr lang="zh-TW" altLang="zh-TW" dirty="0" smtClean="0">
                <a:latin typeface="+mn-ea"/>
              </a:rPr>
              <a:t>退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</a:t>
            </a:r>
            <a:r>
              <a:rPr lang="zh-TW" altLang="zh-TW" dirty="0" smtClean="0">
                <a:latin typeface="+mn-ea"/>
              </a:rPr>
              <a:t>休</a:t>
            </a:r>
            <a:r>
              <a:rPr lang="zh-TW" altLang="zh-TW" dirty="0"/>
              <a:t>金。 </a:t>
            </a:r>
            <a:endParaRPr lang="en-US" altLang="zh-TW" dirty="0" smtClean="0"/>
          </a:p>
          <a:p>
            <a:pPr marL="0" indent="0">
              <a:buNone/>
            </a:pPr>
            <a:endParaRPr lang="en-US" altLang="zh-TW" dirty="0" smtClean="0"/>
          </a:p>
          <a:p>
            <a:r>
              <a:rPr lang="zh-TW" altLang="zh-TW" sz="2600" b="1" dirty="0"/>
              <a:t>年資併計、年金分</a:t>
            </a:r>
            <a:r>
              <a:rPr lang="zh-TW" altLang="zh-TW" sz="2600" b="1" dirty="0" smtClean="0"/>
              <a:t>立</a:t>
            </a:r>
            <a:r>
              <a:rPr lang="zh-TW" altLang="en-US" sz="2600" b="1" dirty="0" smtClean="0"/>
              <a:t>：</a:t>
            </a:r>
            <a:endParaRPr lang="en-US" altLang="zh-TW" sz="2600" b="1" dirty="0" smtClean="0"/>
          </a:p>
          <a:p>
            <a:pPr marL="0" indent="0">
              <a:buNone/>
            </a:pPr>
            <a:r>
              <a:rPr lang="en-US" altLang="zh-TW" dirty="0" smtClean="0"/>
              <a:t>    </a:t>
            </a:r>
            <a:r>
              <a:rPr lang="zh-TW" altLang="zh-TW" dirty="0" smtClean="0">
                <a:latin typeface="+mn-ea"/>
              </a:rPr>
              <a:t>針對</a:t>
            </a:r>
            <a:r>
              <a:rPr lang="zh-TW" altLang="zh-TW" dirty="0">
                <a:latin typeface="+mn-ea"/>
              </a:rPr>
              <a:t>因在不同職域間轉換工作，致任職年資各未達請</a:t>
            </a:r>
            <a:r>
              <a:rPr lang="zh-TW" altLang="zh-TW" dirty="0" smtClean="0">
                <a:latin typeface="+mn-ea"/>
              </a:rPr>
              <a:t>領</a:t>
            </a:r>
            <a:r>
              <a:rPr lang="en-US" altLang="zh-TW" dirty="0" smtClean="0">
                <a:latin typeface="+mn-ea"/>
              </a:rPr>
              <a:t>     </a:t>
            </a: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</a:t>
            </a:r>
            <a:r>
              <a:rPr lang="zh-TW" altLang="zh-TW" dirty="0" smtClean="0">
                <a:latin typeface="+mn-ea"/>
              </a:rPr>
              <a:t>年金</a:t>
            </a:r>
            <a:r>
              <a:rPr lang="zh-TW" altLang="zh-TW" dirty="0">
                <a:latin typeface="+mn-ea"/>
              </a:rPr>
              <a:t>給付之年限條件（</a:t>
            </a:r>
            <a:r>
              <a:rPr lang="en-US" altLang="zh-TW" dirty="0">
                <a:latin typeface="+mn-ea"/>
              </a:rPr>
              <a:t>15</a:t>
            </a:r>
            <a:r>
              <a:rPr lang="zh-TW" altLang="zh-TW" dirty="0">
                <a:latin typeface="+mn-ea"/>
              </a:rPr>
              <a:t>年）者，設計「年資併</a:t>
            </a:r>
            <a:r>
              <a:rPr lang="zh-TW" altLang="zh-TW" dirty="0" smtClean="0">
                <a:latin typeface="+mn-ea"/>
              </a:rPr>
              <a:t>計</a:t>
            </a:r>
            <a:r>
              <a:rPr lang="zh-TW" altLang="en-US" dirty="0" smtClean="0">
                <a:latin typeface="+mn-ea"/>
              </a:rPr>
              <a:t>」</a:t>
            </a:r>
            <a:endParaRPr lang="en-US" altLang="zh-TW" dirty="0">
              <a:latin typeface="+mn-ea"/>
            </a:endParaRPr>
          </a:p>
          <a:p>
            <a:pPr marL="0" indent="0">
              <a:buNone/>
            </a:pPr>
            <a:r>
              <a:rPr lang="en-US" altLang="zh-TW" dirty="0" smtClean="0">
                <a:latin typeface="+mn-ea"/>
              </a:rPr>
              <a:t> </a:t>
            </a:r>
            <a:r>
              <a:rPr lang="zh-TW" altLang="zh-TW" dirty="0" smtClean="0">
                <a:latin typeface="+mn-ea"/>
              </a:rPr>
              <a:t>（</a:t>
            </a:r>
            <a:r>
              <a:rPr lang="zh-TW" altLang="zh-TW" dirty="0">
                <a:latin typeface="+mn-ea"/>
              </a:rPr>
              <a:t>成就請領年金條件）、「年金分計」（分別給付）機制</a:t>
            </a:r>
            <a:r>
              <a:rPr lang="zh-TW" altLang="zh-TW" dirty="0" smtClean="0">
                <a:latin typeface="+mn-ea"/>
              </a:rPr>
              <a:t>，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</a:t>
            </a:r>
            <a:r>
              <a:rPr lang="zh-TW" altLang="zh-TW" dirty="0" smtClean="0">
                <a:latin typeface="+mn-ea"/>
              </a:rPr>
              <a:t>於</a:t>
            </a:r>
            <a:r>
              <a:rPr lang="zh-TW" altLang="zh-TW" dirty="0">
                <a:latin typeface="+mn-ea"/>
              </a:rPr>
              <a:t>年滿月退休金起支年齡（</a:t>
            </a:r>
            <a:r>
              <a:rPr lang="en-US" altLang="zh-TW" dirty="0">
                <a:latin typeface="+mn-ea"/>
              </a:rPr>
              <a:t>65</a:t>
            </a:r>
            <a:r>
              <a:rPr lang="zh-TW" altLang="zh-TW" dirty="0">
                <a:latin typeface="+mn-ea"/>
              </a:rPr>
              <a:t>歲）時，依規定請領</a:t>
            </a:r>
            <a:r>
              <a:rPr lang="zh-TW" altLang="zh-TW" dirty="0" smtClean="0">
                <a:latin typeface="+mn-ea"/>
              </a:rPr>
              <a:t>公務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</a:t>
            </a:r>
            <a:r>
              <a:rPr lang="zh-TW" altLang="zh-TW" dirty="0" smtClean="0">
                <a:latin typeface="+mn-ea"/>
              </a:rPr>
              <a:t>人員</a:t>
            </a:r>
            <a:r>
              <a:rPr lang="zh-TW" altLang="zh-TW" dirty="0">
                <a:latin typeface="+mn-ea"/>
              </a:rPr>
              <a:t>月退休金。 </a:t>
            </a:r>
            <a:endParaRPr lang="zh-TW" altLang="en-US" dirty="0">
              <a:latin typeface="+mn-ea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199" y="404664"/>
            <a:ext cx="8229600" cy="1252728"/>
          </a:xfrm>
        </p:spPr>
        <p:txBody>
          <a:bodyPr>
            <a:normAutofit/>
          </a:bodyPr>
          <a:lstStyle/>
          <a:p>
            <a:r>
              <a:rPr lang="zh-TW" altLang="en-US" sz="3600" dirty="0" smtClean="0"/>
              <a:t>五、制度</a:t>
            </a:r>
            <a:r>
              <a:rPr lang="zh-TW" altLang="en-US" sz="3600" dirty="0"/>
              <a:t>轉換</a:t>
            </a:r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12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4724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867832" y="2060848"/>
            <a:ext cx="7408333" cy="4608512"/>
          </a:xfrm>
        </p:spPr>
        <p:txBody>
          <a:bodyPr>
            <a:normAutofit fontScale="92500"/>
          </a:bodyPr>
          <a:lstStyle/>
          <a:p>
            <a:r>
              <a:rPr lang="zh-TW" altLang="zh-TW" sz="2600" b="1" dirty="0"/>
              <a:t>黨職併</a:t>
            </a:r>
            <a:r>
              <a:rPr lang="zh-TW" altLang="zh-TW" sz="2600" b="1" dirty="0" smtClean="0"/>
              <a:t>公職</a:t>
            </a:r>
            <a:r>
              <a:rPr lang="zh-TW" altLang="en-US" sz="2600" b="1" dirty="0" smtClean="0"/>
              <a:t>：</a:t>
            </a:r>
            <a:endParaRPr lang="en-US" altLang="zh-TW" sz="2600" b="1" dirty="0" smtClean="0"/>
          </a:p>
          <a:p>
            <a:pPr marL="0" indent="0">
              <a:buNone/>
            </a:pPr>
            <a:r>
              <a:rPr lang="en-US" altLang="zh-TW" dirty="0" smtClean="0"/>
              <a:t>    </a:t>
            </a:r>
            <a:r>
              <a:rPr lang="zh-TW" altLang="zh-TW" dirty="0" smtClean="0">
                <a:latin typeface="+mn-ea"/>
              </a:rPr>
              <a:t>立法院</a:t>
            </a:r>
            <a:r>
              <a:rPr lang="zh-TW" altLang="zh-TW" dirty="0">
                <a:latin typeface="+mn-ea"/>
              </a:rPr>
              <a:t>司法及法制委員會</a:t>
            </a:r>
            <a:r>
              <a:rPr lang="en-US" altLang="zh-TW" dirty="0">
                <a:latin typeface="+mn-ea"/>
              </a:rPr>
              <a:t>105.12.22</a:t>
            </a:r>
            <a:r>
              <a:rPr lang="zh-TW" altLang="zh-TW" dirty="0">
                <a:latin typeface="+mn-ea"/>
              </a:rPr>
              <a:t>已初審通過「</a:t>
            </a:r>
            <a:r>
              <a:rPr lang="zh-TW" altLang="zh-TW" dirty="0" smtClean="0">
                <a:latin typeface="+mn-ea"/>
              </a:rPr>
              <a:t>公教</a:t>
            </a:r>
            <a:r>
              <a:rPr lang="en-US" altLang="zh-TW" dirty="0" smtClean="0">
                <a:latin typeface="+mn-ea"/>
              </a:rPr>
              <a:t>    </a:t>
            </a: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</a:t>
            </a:r>
            <a:r>
              <a:rPr lang="zh-TW" altLang="zh-TW" dirty="0" smtClean="0">
                <a:latin typeface="+mn-ea"/>
              </a:rPr>
              <a:t>人員</a:t>
            </a:r>
            <a:r>
              <a:rPr lang="zh-TW" altLang="zh-TW" dirty="0">
                <a:latin typeface="+mn-ea"/>
              </a:rPr>
              <a:t>退職退休給與併計黨務人員年資處理條例草案」</a:t>
            </a:r>
            <a:r>
              <a:rPr lang="zh-TW" altLang="zh-TW" dirty="0" smtClean="0">
                <a:latin typeface="+mn-ea"/>
              </a:rPr>
              <a:t>，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</a:t>
            </a:r>
            <a:r>
              <a:rPr lang="zh-TW" altLang="zh-TW" dirty="0" smtClean="0">
                <a:latin typeface="+mn-ea"/>
              </a:rPr>
              <a:t>未來</a:t>
            </a:r>
            <a:r>
              <a:rPr lang="zh-TW" altLang="zh-TW" dirty="0">
                <a:latin typeface="+mn-ea"/>
              </a:rPr>
              <a:t>俟該草案完成立法程序後，將依該條例辦理</a:t>
            </a:r>
            <a:r>
              <a:rPr lang="zh-TW" altLang="zh-TW" dirty="0" smtClean="0">
                <a:latin typeface="+mn-ea"/>
              </a:rPr>
              <a:t>。</a:t>
            </a:r>
            <a:endParaRPr lang="en-US" altLang="zh-TW" dirty="0" smtClean="0">
              <a:latin typeface="+mn-ea"/>
            </a:endParaRPr>
          </a:p>
          <a:p>
            <a:r>
              <a:rPr lang="zh-TW" altLang="zh-TW" sz="2600" b="1" dirty="0" smtClean="0"/>
              <a:t>法官</a:t>
            </a:r>
            <a:r>
              <a:rPr lang="zh-TW" altLang="zh-TW" sz="2600" b="1" dirty="0"/>
              <a:t>與</a:t>
            </a:r>
            <a:r>
              <a:rPr lang="zh-TW" altLang="zh-TW" sz="2600" b="1" dirty="0" smtClean="0"/>
              <a:t>檢察官</a:t>
            </a:r>
            <a:r>
              <a:rPr lang="zh-TW" altLang="en-US" sz="2600" b="1" dirty="0" smtClean="0"/>
              <a:t>：</a:t>
            </a:r>
            <a:r>
              <a:rPr lang="zh-TW" altLang="zh-TW" dirty="0"/>
              <a:t>建議檢討調降司法官退養金給與。 </a:t>
            </a:r>
            <a:endParaRPr lang="en-US" altLang="zh-TW" dirty="0" smtClean="0"/>
          </a:p>
          <a:p>
            <a:r>
              <a:rPr lang="zh-TW" altLang="zh-TW" sz="2600" b="1" dirty="0"/>
              <a:t>政務</a:t>
            </a:r>
            <a:r>
              <a:rPr lang="zh-TW" altLang="zh-TW" sz="2600" b="1" dirty="0" smtClean="0"/>
              <a:t>人員</a:t>
            </a:r>
            <a:r>
              <a:rPr lang="zh-TW" altLang="en-US" sz="2600" b="1" dirty="0" smtClean="0"/>
              <a:t>：</a:t>
            </a:r>
            <a:endParaRPr lang="en-US" altLang="zh-TW" sz="2600" b="1" dirty="0" smtClean="0"/>
          </a:p>
          <a:p>
            <a:pPr marL="0" indent="0">
              <a:buNone/>
            </a:pPr>
            <a:r>
              <a:rPr lang="en-US" altLang="zh-TW" b="1" dirty="0"/>
              <a:t> </a:t>
            </a:r>
            <a:r>
              <a:rPr lang="en-US" altLang="zh-TW" b="1" dirty="0" smtClean="0"/>
              <a:t>   </a:t>
            </a:r>
            <a:r>
              <a:rPr lang="zh-TW" altLang="zh-TW" dirty="0" smtClean="0">
                <a:latin typeface="+mj-ea"/>
                <a:ea typeface="+mj-ea"/>
              </a:rPr>
              <a:t>政務</a:t>
            </a:r>
            <a:r>
              <a:rPr lang="zh-TW" altLang="zh-TW" dirty="0">
                <a:latin typeface="+mj-ea"/>
                <a:ea typeface="+mj-ea"/>
              </a:rPr>
              <a:t>人員併計事務人員年資而領取較高</a:t>
            </a:r>
            <a:r>
              <a:rPr lang="en-US" altLang="zh-TW" dirty="0">
                <a:latin typeface="+mj-ea"/>
                <a:ea typeface="+mj-ea"/>
              </a:rPr>
              <a:t>18%</a:t>
            </a:r>
            <a:r>
              <a:rPr lang="zh-TW" altLang="zh-TW" dirty="0">
                <a:latin typeface="+mj-ea"/>
                <a:ea typeface="+mj-ea"/>
              </a:rPr>
              <a:t>優惠存款</a:t>
            </a:r>
            <a:r>
              <a:rPr lang="zh-TW" altLang="zh-TW" dirty="0" smtClean="0">
                <a:latin typeface="+mj-ea"/>
                <a:ea typeface="+mj-ea"/>
              </a:rPr>
              <a:t>利息</a:t>
            </a:r>
            <a:r>
              <a:rPr lang="en-US" altLang="zh-TW" dirty="0" smtClean="0">
                <a:latin typeface="+mj-ea"/>
                <a:ea typeface="+mj-ea"/>
              </a:rPr>
              <a:t>   </a:t>
            </a:r>
          </a:p>
          <a:p>
            <a:pPr marL="0" indent="0">
              <a:buNone/>
            </a:pPr>
            <a:r>
              <a:rPr lang="en-US" altLang="zh-TW" dirty="0">
                <a:latin typeface="+mj-ea"/>
                <a:ea typeface="+mj-ea"/>
              </a:rPr>
              <a:t> </a:t>
            </a:r>
            <a:r>
              <a:rPr lang="en-US" altLang="zh-TW" dirty="0" smtClean="0">
                <a:latin typeface="+mj-ea"/>
                <a:ea typeface="+mj-ea"/>
              </a:rPr>
              <a:t> </a:t>
            </a:r>
            <a:r>
              <a:rPr lang="zh-TW" altLang="zh-TW" dirty="0" smtClean="0">
                <a:latin typeface="+mj-ea"/>
                <a:ea typeface="+mj-ea"/>
              </a:rPr>
              <a:t>優先</a:t>
            </a:r>
            <a:r>
              <a:rPr lang="zh-TW" altLang="zh-TW" dirty="0">
                <a:latin typeface="+mj-ea"/>
                <a:ea typeface="+mj-ea"/>
              </a:rPr>
              <a:t>處理。 </a:t>
            </a:r>
            <a:endParaRPr lang="en-US" altLang="zh-TW" dirty="0" smtClean="0">
              <a:latin typeface="+mj-ea"/>
              <a:ea typeface="+mj-ea"/>
            </a:endParaRPr>
          </a:p>
          <a:p>
            <a:r>
              <a:rPr lang="zh-TW" altLang="zh-TW" sz="2600" b="1" dirty="0">
                <a:latin typeface="+mn-ea"/>
              </a:rPr>
              <a:t>公營銀行（含中央銀行）</a:t>
            </a:r>
            <a:r>
              <a:rPr lang="en-US" altLang="zh-TW" sz="2600" b="1" dirty="0">
                <a:latin typeface="+mn-ea"/>
              </a:rPr>
              <a:t>13</a:t>
            </a:r>
            <a:r>
              <a:rPr lang="zh-TW" altLang="zh-TW" sz="2600" b="1" dirty="0">
                <a:latin typeface="+mn-ea"/>
              </a:rPr>
              <a:t>％優惠存款制度的</a:t>
            </a:r>
            <a:r>
              <a:rPr lang="zh-TW" altLang="zh-TW" sz="2600" b="1" dirty="0" smtClean="0">
                <a:latin typeface="+mn-ea"/>
              </a:rPr>
              <a:t>改革</a:t>
            </a:r>
            <a:r>
              <a:rPr lang="zh-TW" altLang="en-US" sz="2600" b="1" dirty="0" smtClean="0">
                <a:latin typeface="+mn-ea"/>
              </a:rPr>
              <a:t>：</a:t>
            </a:r>
            <a:endParaRPr lang="en-US" altLang="zh-TW" sz="2600" b="1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</a:t>
            </a:r>
            <a:r>
              <a:rPr lang="zh-TW" altLang="zh-TW" dirty="0" smtClean="0">
                <a:latin typeface="+mn-ea"/>
              </a:rPr>
              <a:t>財政部</a:t>
            </a:r>
            <a:r>
              <a:rPr lang="zh-TW" altLang="zh-TW" dirty="0">
                <a:latin typeface="+mn-ea"/>
              </a:rPr>
              <a:t>所屬公營行庫</a:t>
            </a:r>
            <a:r>
              <a:rPr lang="en-US" altLang="zh-TW" dirty="0">
                <a:latin typeface="+mn-ea"/>
              </a:rPr>
              <a:t>97</a:t>
            </a:r>
            <a:r>
              <a:rPr lang="zh-TW" altLang="zh-TW" dirty="0">
                <a:latin typeface="+mn-ea"/>
              </a:rPr>
              <a:t>年</a:t>
            </a:r>
            <a:r>
              <a:rPr lang="en-US" altLang="zh-TW" dirty="0">
                <a:latin typeface="+mn-ea"/>
              </a:rPr>
              <a:t>1</a:t>
            </a:r>
            <a:r>
              <a:rPr lang="zh-TW" altLang="zh-TW" dirty="0">
                <a:latin typeface="+mn-ea"/>
              </a:rPr>
              <a:t>月</a:t>
            </a:r>
            <a:r>
              <a:rPr lang="en-US" altLang="zh-TW" dirty="0">
                <a:latin typeface="+mn-ea"/>
              </a:rPr>
              <a:t>1</a:t>
            </a:r>
            <a:r>
              <a:rPr lang="zh-TW" altLang="zh-TW" dirty="0">
                <a:latin typeface="+mn-ea"/>
              </a:rPr>
              <a:t>日前退休享有</a:t>
            </a:r>
            <a:r>
              <a:rPr lang="en-US" altLang="zh-TW" dirty="0">
                <a:latin typeface="+mn-ea"/>
              </a:rPr>
              <a:t>13%</a:t>
            </a:r>
            <a:r>
              <a:rPr lang="zh-TW" altLang="zh-TW" dirty="0">
                <a:latin typeface="+mn-ea"/>
              </a:rPr>
              <a:t>的</a:t>
            </a:r>
            <a:r>
              <a:rPr lang="zh-TW" altLang="zh-TW" dirty="0" smtClean="0">
                <a:latin typeface="+mn-ea"/>
              </a:rPr>
              <a:t>員工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 smtClean="0">
                <a:latin typeface="+mn-ea"/>
              </a:rPr>
              <a:t>  </a:t>
            </a:r>
            <a:r>
              <a:rPr lang="zh-TW" altLang="zh-TW" dirty="0" smtClean="0">
                <a:latin typeface="+mn-ea"/>
              </a:rPr>
              <a:t>優惠存款</a:t>
            </a:r>
            <a:r>
              <a:rPr lang="en-US" altLang="zh-TW" dirty="0" smtClean="0">
                <a:latin typeface="+mn-ea"/>
              </a:rPr>
              <a:t>,</a:t>
            </a:r>
            <a:r>
              <a:rPr lang="zh-TW" altLang="zh-TW" dirty="0" smtClean="0">
                <a:latin typeface="+mn-ea"/>
              </a:rPr>
              <a:t>為</a:t>
            </a:r>
            <a:r>
              <a:rPr lang="zh-TW" altLang="zh-TW" dirty="0">
                <a:latin typeface="+mn-ea"/>
              </a:rPr>
              <a:t>衡平計，</a:t>
            </a:r>
            <a:r>
              <a:rPr lang="en-US" altLang="zh-TW" dirty="0">
                <a:latin typeface="+mn-ea"/>
              </a:rPr>
              <a:t>13%</a:t>
            </a:r>
            <a:r>
              <a:rPr lang="zh-TW" altLang="zh-TW" dirty="0">
                <a:latin typeface="+mn-ea"/>
              </a:rPr>
              <a:t>優惠存款上限與利率應調降。</a:t>
            </a:r>
            <a:endParaRPr lang="en-US" altLang="zh-TW" dirty="0" smtClean="0">
              <a:latin typeface="+mn-ea"/>
            </a:endParaRPr>
          </a:p>
          <a:p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457199" y="404664"/>
            <a:ext cx="8229600" cy="1252728"/>
          </a:xfrm>
        </p:spPr>
        <p:txBody>
          <a:bodyPr>
            <a:normAutofit/>
          </a:bodyPr>
          <a:lstStyle/>
          <a:p>
            <a:r>
              <a:rPr lang="zh-TW" altLang="en-US" sz="3600" dirty="0" smtClean="0"/>
              <a:t>六、特殊</a:t>
            </a:r>
            <a:r>
              <a:rPr lang="zh-TW" altLang="en-US" sz="3600" dirty="0"/>
              <a:t>對象</a:t>
            </a:r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2"/>
          </p:nvPr>
        </p:nvSpPr>
        <p:spPr>
          <a:xfrm>
            <a:off x="4001846" y="6513833"/>
            <a:ext cx="1161826" cy="365125"/>
          </a:xfrm>
        </p:spPr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13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5800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867833" y="2564904"/>
            <a:ext cx="7408333" cy="3450696"/>
          </a:xfrm>
        </p:spPr>
        <p:txBody>
          <a:bodyPr>
            <a:normAutofit/>
          </a:bodyPr>
          <a:lstStyle/>
          <a:p>
            <a:r>
              <a:rPr lang="zh-TW" altLang="zh-TW" sz="2800" b="1" dirty="0">
                <a:latin typeface="+mn-ea"/>
              </a:rPr>
              <a:t>育嬰留職停薪期間</a:t>
            </a:r>
            <a:r>
              <a:rPr lang="zh-TW" altLang="zh-TW" sz="2800" dirty="0">
                <a:latin typeface="+mn-ea"/>
              </a:rPr>
              <a:t>之年資，得選擇全額自費，繼續撥繳退撫基金費用，併計</a:t>
            </a:r>
            <a:r>
              <a:rPr lang="zh-TW" altLang="zh-TW" sz="2800" dirty="0" smtClean="0">
                <a:latin typeface="+mn-ea"/>
              </a:rPr>
              <a:t>公</a:t>
            </a:r>
            <a:r>
              <a:rPr lang="zh-TW" altLang="en-US" sz="2800" dirty="0" smtClean="0">
                <a:latin typeface="+mn-ea"/>
              </a:rPr>
              <a:t>教</a:t>
            </a:r>
            <a:r>
              <a:rPr lang="zh-TW" altLang="zh-TW" sz="2800" dirty="0" smtClean="0">
                <a:latin typeface="+mn-ea"/>
              </a:rPr>
              <a:t>人員</a:t>
            </a:r>
            <a:r>
              <a:rPr lang="zh-TW" altLang="zh-TW" sz="2800" dirty="0">
                <a:latin typeface="+mn-ea"/>
              </a:rPr>
              <a:t>退休、資遣或撫卹年資。</a:t>
            </a:r>
            <a:endParaRPr lang="zh-TW" altLang="en-US" sz="2800" dirty="0">
              <a:latin typeface="+mn-ea"/>
            </a:endParaRP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457199" y="476672"/>
            <a:ext cx="8229600" cy="1252728"/>
          </a:xfrm>
        </p:spPr>
        <p:txBody>
          <a:bodyPr>
            <a:normAutofit/>
          </a:bodyPr>
          <a:lstStyle/>
          <a:p>
            <a:r>
              <a:rPr lang="zh-TW" altLang="en-US" sz="3600" dirty="0" smtClean="0"/>
              <a:t>七、</a:t>
            </a:r>
            <a:r>
              <a:rPr lang="zh-TW" altLang="zh-TW" sz="3600" dirty="0" smtClean="0"/>
              <a:t>其他</a:t>
            </a:r>
            <a:endParaRPr lang="zh-TW" altLang="en-US" sz="3600" dirty="0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14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2227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ctrTitle"/>
          </p:nvPr>
        </p:nvSpPr>
        <p:spPr>
          <a:xfrm>
            <a:off x="683568" y="2132856"/>
            <a:ext cx="7772400" cy="1780108"/>
          </a:xfrm>
        </p:spPr>
        <p:txBody>
          <a:bodyPr>
            <a:normAutofit fontScale="90000"/>
          </a:bodyPr>
          <a:lstStyle/>
          <a:p>
            <a:r>
              <a:rPr lang="zh-TW" altLang="en-US" sz="6000" dirty="0" smtClean="0"/>
              <a:t>簡報結束</a:t>
            </a:r>
            <a:r>
              <a:rPr lang="en-US" altLang="zh-TW" sz="6000" dirty="0" smtClean="0"/>
              <a:t/>
            </a:r>
            <a:br>
              <a:rPr lang="en-US" altLang="zh-TW" sz="6000" dirty="0" smtClean="0"/>
            </a:br>
            <a:r>
              <a:rPr lang="zh-TW" altLang="en-US" sz="6000" dirty="0" smtClean="0"/>
              <a:t>謝謝聆聽</a:t>
            </a:r>
            <a:endParaRPr lang="zh-TW" altLang="en-US" sz="6000" dirty="0"/>
          </a:p>
        </p:txBody>
      </p:sp>
    </p:spTree>
    <p:extLst>
      <p:ext uri="{BB962C8B-B14F-4D97-AF65-F5344CB8AC3E}">
        <p14:creationId xmlns:p14="http://schemas.microsoft.com/office/powerpoint/2010/main" val="2645399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 descr="國家年金改革國是會議全國大會報告[1].pdf - Adobe Acrobat Pro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675" t="38450" r="37400" b="11019"/>
          <a:stretch/>
        </p:blipFill>
        <p:spPr>
          <a:xfrm>
            <a:off x="6300192" y="4384816"/>
            <a:ext cx="2639608" cy="2431217"/>
          </a:xfrm>
          <a:prstGeom prst="rect">
            <a:avLst/>
          </a:prstGeom>
        </p:spPr>
      </p:pic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461432" y="476672"/>
            <a:ext cx="8229600" cy="1252728"/>
          </a:xfrm>
        </p:spPr>
        <p:txBody>
          <a:bodyPr/>
          <a:lstStyle/>
          <a:p>
            <a:r>
              <a:rPr lang="zh-TW" altLang="en-US" dirty="0" smtClean="0"/>
              <a:t>公教人員退休制度改革</a:t>
            </a:r>
            <a:r>
              <a:rPr lang="zh-TW" altLang="zh-TW" dirty="0" smtClean="0"/>
              <a:t>方案</a:t>
            </a:r>
            <a:r>
              <a:rPr lang="zh-TW" altLang="en-US" dirty="0" smtClean="0"/>
              <a:t>大綱</a:t>
            </a:r>
            <a:endParaRPr lang="zh-TW" altLang="en-US" dirty="0"/>
          </a:p>
        </p:txBody>
      </p:sp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872066" y="2564904"/>
            <a:ext cx="7408333" cy="345069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zh-TW" altLang="en-US" dirty="0" smtClean="0"/>
              <a:t>一、</a:t>
            </a:r>
            <a:r>
              <a:rPr lang="zh-TW" altLang="zh-TW" sz="2600" dirty="0" smtClean="0"/>
              <a:t>給付</a:t>
            </a:r>
            <a:r>
              <a:rPr lang="zh-TW" altLang="en-US" sz="2600" dirty="0" smtClean="0"/>
              <a:t>：</a:t>
            </a:r>
            <a:r>
              <a:rPr lang="zh-TW" altLang="en-US" sz="2200" dirty="0" smtClean="0"/>
              <a:t>退休金計算基準、所得上下限、優惠存款制度、   </a:t>
            </a:r>
            <a:endParaRPr lang="en-US" altLang="zh-TW" sz="2200" dirty="0" smtClean="0"/>
          </a:p>
          <a:p>
            <a:pPr marL="0" indent="0">
              <a:buNone/>
            </a:pPr>
            <a:r>
              <a:rPr lang="en-US" altLang="zh-TW" sz="2200" dirty="0"/>
              <a:t> </a:t>
            </a:r>
            <a:r>
              <a:rPr lang="en-US" altLang="zh-TW" sz="2200" dirty="0" smtClean="0"/>
              <a:t>                         </a:t>
            </a:r>
            <a:r>
              <a:rPr lang="zh-TW" altLang="en-US" sz="2200" dirty="0" smtClean="0"/>
              <a:t>年資補償金、月撫慰金制度</a:t>
            </a:r>
            <a:endParaRPr lang="en-US" altLang="zh-TW" sz="2200" dirty="0" smtClean="0"/>
          </a:p>
          <a:p>
            <a:pPr marL="0" indent="0">
              <a:buNone/>
            </a:pPr>
            <a:r>
              <a:rPr lang="zh-TW" altLang="en-US" dirty="0" smtClean="0"/>
              <a:t>二、</a:t>
            </a:r>
            <a:r>
              <a:rPr lang="zh-TW" altLang="zh-TW" sz="2600" dirty="0" smtClean="0"/>
              <a:t>請</a:t>
            </a:r>
            <a:r>
              <a:rPr lang="zh-TW" altLang="zh-TW" sz="2600" dirty="0"/>
              <a:t>領</a:t>
            </a:r>
            <a:r>
              <a:rPr lang="zh-TW" altLang="zh-TW" sz="2600" dirty="0" smtClean="0"/>
              <a:t>資格</a:t>
            </a:r>
            <a:r>
              <a:rPr lang="zh-TW" altLang="en-US" sz="2600" dirty="0" smtClean="0"/>
              <a:t>：</a:t>
            </a:r>
            <a:r>
              <a:rPr lang="zh-TW" altLang="en-US" dirty="0" smtClean="0"/>
              <a:t>月退休金起支年齡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 smtClean="0"/>
              <a:t>三、</a:t>
            </a:r>
            <a:r>
              <a:rPr lang="zh-TW" altLang="zh-TW" sz="2600" dirty="0" smtClean="0"/>
              <a:t>財源</a:t>
            </a:r>
            <a:r>
              <a:rPr lang="zh-TW" altLang="en-US" sz="2600" dirty="0" smtClean="0"/>
              <a:t>：</a:t>
            </a:r>
            <a:r>
              <a:rPr lang="zh-TW" altLang="en-US" dirty="0" smtClean="0"/>
              <a:t>退撫基金提撥費率、退休所得節省費用挹注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 smtClean="0"/>
              <a:t>四、</a:t>
            </a:r>
            <a:r>
              <a:rPr lang="zh-TW" altLang="zh-TW" sz="2600" dirty="0" smtClean="0"/>
              <a:t>基金管理</a:t>
            </a:r>
            <a:r>
              <a:rPr lang="zh-TW" altLang="en-US" sz="2600" dirty="0" smtClean="0"/>
              <a:t>：</a:t>
            </a:r>
            <a:r>
              <a:rPr lang="zh-TW" altLang="en-US" dirty="0" smtClean="0"/>
              <a:t>提昇退撫基金收益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 smtClean="0"/>
              <a:t>五、</a:t>
            </a:r>
            <a:r>
              <a:rPr lang="zh-TW" altLang="zh-TW" sz="2600" dirty="0" smtClean="0"/>
              <a:t>制度轉換</a:t>
            </a:r>
            <a:r>
              <a:rPr lang="zh-TW" altLang="en-US" sz="2600" dirty="0" smtClean="0"/>
              <a:t>：</a:t>
            </a:r>
            <a:r>
              <a:rPr lang="zh-TW" altLang="en-US" dirty="0" smtClean="0"/>
              <a:t>年資保留、併計及年金分計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 smtClean="0"/>
              <a:t>六、</a:t>
            </a:r>
            <a:r>
              <a:rPr lang="zh-TW" altLang="zh-TW" sz="2600" dirty="0" smtClean="0"/>
              <a:t>特殊對象</a:t>
            </a:r>
            <a:endParaRPr lang="en-US" altLang="zh-TW" sz="2600" dirty="0" smtClean="0"/>
          </a:p>
          <a:p>
            <a:pPr marL="0" indent="0">
              <a:buNone/>
            </a:pPr>
            <a:r>
              <a:rPr lang="zh-TW" altLang="en-US" dirty="0" smtClean="0"/>
              <a:t>七、</a:t>
            </a:r>
            <a:r>
              <a:rPr lang="zh-TW" altLang="zh-TW" sz="2600" dirty="0" smtClean="0"/>
              <a:t>其他</a:t>
            </a:r>
            <a:endParaRPr lang="zh-TW" altLang="en-US" sz="2600" dirty="0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1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5593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內容版面配置區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zh-TW" sz="2800" dirty="0">
                <a:latin typeface="+mn-ea"/>
              </a:rPr>
              <a:t>調整為最後在職往前「</a:t>
            </a:r>
            <a:r>
              <a:rPr lang="en-US" altLang="zh-TW" sz="2800" dirty="0">
                <a:latin typeface="+mn-ea"/>
              </a:rPr>
              <a:t>5</a:t>
            </a:r>
            <a:r>
              <a:rPr lang="zh-TW" altLang="zh-TW" sz="2800" dirty="0">
                <a:latin typeface="+mn-ea"/>
              </a:rPr>
              <a:t>年平均</a:t>
            </a:r>
            <a:r>
              <a:rPr lang="zh-TW" altLang="zh-TW" sz="2800" dirty="0" smtClean="0">
                <a:latin typeface="+mn-ea"/>
              </a:rPr>
              <a:t>俸</a:t>
            </a:r>
            <a:r>
              <a:rPr lang="en-US" altLang="zh-TW" sz="2800" dirty="0" smtClean="0">
                <a:latin typeface="+mn-ea"/>
              </a:rPr>
              <a:t>(</a:t>
            </a:r>
            <a:r>
              <a:rPr lang="zh-TW" altLang="en-US" sz="2800" dirty="0" smtClean="0">
                <a:latin typeface="+mn-ea"/>
              </a:rPr>
              <a:t>薪</a:t>
            </a:r>
            <a:r>
              <a:rPr lang="en-US" altLang="zh-TW" sz="2800" dirty="0" smtClean="0">
                <a:latin typeface="+mn-ea"/>
              </a:rPr>
              <a:t>)</a:t>
            </a:r>
            <a:r>
              <a:rPr lang="zh-TW" altLang="zh-TW" sz="2800" dirty="0" smtClean="0">
                <a:latin typeface="+mn-ea"/>
              </a:rPr>
              <a:t>額</a:t>
            </a:r>
            <a:r>
              <a:rPr lang="zh-TW" altLang="zh-TW" sz="2800" dirty="0">
                <a:latin typeface="+mn-ea"/>
              </a:rPr>
              <a:t>」，之後逐年拉長</a:t>
            </a:r>
            <a:r>
              <a:rPr lang="en-US" altLang="zh-TW" sz="2800" dirty="0">
                <a:latin typeface="+mn-ea"/>
              </a:rPr>
              <a:t>1</a:t>
            </a:r>
            <a:r>
              <a:rPr lang="zh-TW" altLang="zh-TW" sz="2800" dirty="0">
                <a:latin typeface="+mn-ea"/>
              </a:rPr>
              <a:t>年，調整至最後在職往前「</a:t>
            </a:r>
            <a:r>
              <a:rPr lang="en-US" altLang="zh-TW" sz="2800" dirty="0">
                <a:latin typeface="+mn-ea"/>
              </a:rPr>
              <a:t>15</a:t>
            </a:r>
            <a:r>
              <a:rPr lang="zh-TW" altLang="zh-TW" sz="2800" dirty="0">
                <a:latin typeface="+mn-ea"/>
              </a:rPr>
              <a:t>年平均</a:t>
            </a:r>
            <a:r>
              <a:rPr lang="zh-TW" altLang="zh-TW" sz="2800" dirty="0" smtClean="0">
                <a:latin typeface="+mn-ea"/>
              </a:rPr>
              <a:t>俸</a:t>
            </a:r>
            <a:r>
              <a:rPr lang="en-US" altLang="zh-TW" sz="2800" dirty="0" smtClean="0">
                <a:latin typeface="+mn-ea"/>
              </a:rPr>
              <a:t>(</a:t>
            </a:r>
            <a:r>
              <a:rPr lang="zh-TW" altLang="en-US" sz="2800" dirty="0" smtClean="0">
                <a:latin typeface="+mn-ea"/>
              </a:rPr>
              <a:t>薪</a:t>
            </a:r>
            <a:r>
              <a:rPr lang="en-US" altLang="zh-TW" sz="2800" dirty="0" smtClean="0">
                <a:latin typeface="+mn-ea"/>
              </a:rPr>
              <a:t>)</a:t>
            </a:r>
            <a:r>
              <a:rPr lang="zh-TW" altLang="zh-TW" sz="2800" dirty="0" smtClean="0">
                <a:latin typeface="+mn-ea"/>
              </a:rPr>
              <a:t>額</a:t>
            </a:r>
            <a:r>
              <a:rPr lang="zh-TW" altLang="zh-TW" sz="2800" dirty="0">
                <a:latin typeface="+mn-ea"/>
              </a:rPr>
              <a:t>」。</a:t>
            </a:r>
            <a:endParaRPr lang="zh-TW" altLang="en-US" sz="2800" dirty="0">
              <a:latin typeface="+mn-ea"/>
            </a:endParaRP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539552" y="505913"/>
            <a:ext cx="8229600" cy="1252728"/>
          </a:xfrm>
        </p:spPr>
        <p:txBody>
          <a:bodyPr>
            <a:noAutofit/>
          </a:bodyPr>
          <a:lstStyle/>
          <a:p>
            <a:r>
              <a:rPr lang="zh-TW" altLang="en-US" sz="3600" dirty="0" smtClean="0"/>
              <a:t>一、給付：</a:t>
            </a:r>
            <a:r>
              <a:rPr lang="zh-TW" altLang="zh-TW" sz="3600" dirty="0" smtClean="0"/>
              <a:t>調整</a:t>
            </a:r>
            <a:r>
              <a:rPr lang="zh-TW" altLang="zh-TW" sz="3600" dirty="0"/>
              <a:t>退休金計算基準 </a:t>
            </a:r>
            <a:endParaRPr lang="zh-TW" altLang="en-US" sz="3600" dirty="0"/>
          </a:p>
        </p:txBody>
      </p:sp>
      <p:graphicFrame>
        <p:nvGraphicFramePr>
          <p:cNvPr id="9" name="表格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5881672"/>
              </p:ext>
            </p:extLst>
          </p:nvPr>
        </p:nvGraphicFramePr>
        <p:xfrm>
          <a:off x="1115616" y="4509120"/>
          <a:ext cx="7272808" cy="79248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2349236"/>
                <a:gridCol w="4923572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2000" dirty="0" smtClean="0"/>
                        <a:t>現行制度</a:t>
                      </a:r>
                      <a:endParaRPr lang="zh-TW" altLang="en-US" sz="20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TW" altLang="en-US" sz="2000" dirty="0" smtClean="0"/>
                        <a:t>公教人員</a:t>
                      </a:r>
                      <a:r>
                        <a:rPr lang="en-US" altLang="zh-TW" sz="2000" dirty="0" smtClean="0"/>
                        <a:t>(</a:t>
                      </a:r>
                      <a:r>
                        <a:rPr lang="zh-TW" altLang="en-US" sz="2000" dirty="0" smtClean="0"/>
                        <a:t>退撫新制</a:t>
                      </a:r>
                      <a:r>
                        <a:rPr lang="en-US" altLang="zh-TW" sz="2000" dirty="0" smtClean="0"/>
                        <a:t>)</a:t>
                      </a:r>
                      <a:endParaRPr lang="zh-TW" alt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TW" altLang="en-US" sz="2000" dirty="0" smtClean="0"/>
                        <a:t>退休生效日當月本</a:t>
                      </a:r>
                      <a:r>
                        <a:rPr lang="en-US" altLang="zh-TW" sz="2000" dirty="0" smtClean="0"/>
                        <a:t>(</a:t>
                      </a:r>
                      <a:r>
                        <a:rPr lang="zh-TW" altLang="en-US" sz="2000" dirty="0" smtClean="0"/>
                        <a:t>年功</a:t>
                      </a:r>
                      <a:r>
                        <a:rPr lang="en-US" altLang="zh-TW" sz="2000" dirty="0" smtClean="0"/>
                        <a:t>)</a:t>
                      </a:r>
                      <a:r>
                        <a:rPr lang="zh-TW" altLang="en-US" sz="2000" dirty="0" smtClean="0"/>
                        <a:t>俸</a:t>
                      </a:r>
                      <a:r>
                        <a:rPr lang="en-US" altLang="zh-TW" sz="2000" dirty="0" smtClean="0"/>
                        <a:t>(</a:t>
                      </a:r>
                      <a:r>
                        <a:rPr lang="zh-TW" altLang="en-US" sz="2000" dirty="0" smtClean="0"/>
                        <a:t>薪</a:t>
                      </a:r>
                      <a:r>
                        <a:rPr lang="en-US" altLang="zh-TW" sz="2000" dirty="0" smtClean="0"/>
                        <a:t>)</a:t>
                      </a:r>
                      <a:r>
                        <a:rPr lang="zh-TW" altLang="en-US" sz="2000" dirty="0" smtClean="0"/>
                        <a:t>加一倍</a:t>
                      </a:r>
                      <a:endParaRPr lang="en-US" altLang="zh-TW" sz="2000" dirty="0" smtClean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8" name="投影片編號版面配置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4803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608141" y="476672"/>
            <a:ext cx="8229600" cy="1252728"/>
          </a:xfrm>
        </p:spPr>
        <p:txBody>
          <a:bodyPr>
            <a:normAutofit/>
          </a:bodyPr>
          <a:lstStyle/>
          <a:p>
            <a:r>
              <a:rPr lang="zh-TW" altLang="en-US" sz="3600" dirty="0" smtClean="0"/>
              <a:t>一、給付：調降</a:t>
            </a:r>
            <a:r>
              <a:rPr lang="zh-TW" altLang="en-US" sz="3600" dirty="0"/>
              <a:t>退休所得上限及下限</a:t>
            </a:r>
          </a:p>
        </p:txBody>
      </p:sp>
      <p:sp>
        <p:nvSpPr>
          <p:cNvPr id="6" name="文字方塊 5"/>
          <p:cNvSpPr txBox="1"/>
          <p:nvPr/>
        </p:nvSpPr>
        <p:spPr>
          <a:xfrm>
            <a:off x="4134312" y="5661248"/>
            <a:ext cx="49095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/>
              <a:t> </a:t>
            </a:r>
            <a:endParaRPr lang="zh-TW" altLang="en-US" sz="1200" dirty="0"/>
          </a:p>
        </p:txBody>
      </p:sp>
      <p:sp>
        <p:nvSpPr>
          <p:cNvPr id="13" name="內容版面配置區 12"/>
          <p:cNvSpPr>
            <a:spLocks noGrp="1"/>
          </p:cNvSpPr>
          <p:nvPr>
            <p:ph idx="1"/>
          </p:nvPr>
        </p:nvSpPr>
        <p:spPr>
          <a:xfrm>
            <a:off x="608141" y="2492896"/>
            <a:ext cx="8092421" cy="3777869"/>
          </a:xfrm>
        </p:spPr>
        <p:txBody>
          <a:bodyPr>
            <a:noAutofit/>
          </a:bodyPr>
          <a:lstStyle/>
          <a:p>
            <a:r>
              <a:rPr lang="zh-TW" altLang="zh-TW" b="1" dirty="0">
                <a:latin typeface="+mn-ea"/>
              </a:rPr>
              <a:t>分子：</a:t>
            </a:r>
            <a:r>
              <a:rPr lang="zh-TW" altLang="zh-TW" dirty="0">
                <a:latin typeface="+mn-ea"/>
              </a:rPr>
              <a:t>月退休金</a:t>
            </a:r>
            <a:r>
              <a:rPr lang="en-US" altLang="zh-TW" dirty="0">
                <a:latin typeface="+mn-ea"/>
              </a:rPr>
              <a:t>+</a:t>
            </a:r>
            <a:r>
              <a:rPr lang="zh-TW" altLang="zh-TW" dirty="0">
                <a:latin typeface="+mn-ea"/>
              </a:rPr>
              <a:t>優存利息</a:t>
            </a:r>
            <a:r>
              <a:rPr lang="en-US" altLang="zh-TW" dirty="0">
                <a:latin typeface="+mn-ea"/>
              </a:rPr>
              <a:t>(</a:t>
            </a:r>
            <a:r>
              <a:rPr lang="zh-TW" altLang="zh-TW" dirty="0">
                <a:latin typeface="+mn-ea"/>
              </a:rPr>
              <a:t>或社會保險年金</a:t>
            </a:r>
            <a:r>
              <a:rPr lang="en-US" altLang="zh-TW" dirty="0">
                <a:latin typeface="+mn-ea"/>
              </a:rPr>
              <a:t>)</a:t>
            </a:r>
            <a:endParaRPr lang="zh-TW" altLang="zh-TW" dirty="0">
              <a:latin typeface="+mn-ea"/>
            </a:endParaRPr>
          </a:p>
          <a:p>
            <a:r>
              <a:rPr lang="zh-TW" altLang="zh-TW" b="1" dirty="0">
                <a:latin typeface="+mn-ea"/>
              </a:rPr>
              <a:t>分母：</a:t>
            </a:r>
            <a:r>
              <a:rPr lang="zh-TW" altLang="zh-TW" dirty="0">
                <a:latin typeface="+mn-ea"/>
              </a:rPr>
              <a:t>本</a:t>
            </a:r>
            <a:r>
              <a:rPr lang="zh-TW" altLang="zh-TW" dirty="0" smtClean="0">
                <a:latin typeface="+mn-ea"/>
              </a:rPr>
              <a:t>俸</a:t>
            </a:r>
            <a:r>
              <a:rPr lang="en-US" altLang="zh-TW" dirty="0" smtClean="0">
                <a:latin typeface="+mn-ea"/>
              </a:rPr>
              <a:t>(</a:t>
            </a:r>
            <a:r>
              <a:rPr lang="zh-TW" altLang="en-US" dirty="0" smtClean="0">
                <a:latin typeface="+mn-ea"/>
              </a:rPr>
              <a:t>薪</a:t>
            </a:r>
            <a:r>
              <a:rPr lang="en-US" altLang="zh-TW" dirty="0" smtClean="0">
                <a:latin typeface="+mn-ea"/>
              </a:rPr>
              <a:t>)2</a:t>
            </a:r>
            <a:r>
              <a:rPr lang="zh-TW" altLang="zh-TW" dirty="0" smtClean="0">
                <a:latin typeface="+mn-ea"/>
              </a:rPr>
              <a:t>倍</a:t>
            </a:r>
            <a:endParaRPr lang="zh-TW" altLang="zh-TW" sz="2000" dirty="0">
              <a:latin typeface="+mn-ea"/>
            </a:endParaRPr>
          </a:p>
          <a:p>
            <a:r>
              <a:rPr lang="zh-TW" altLang="zh-TW" b="1" dirty="0">
                <a:latin typeface="+mn-ea"/>
              </a:rPr>
              <a:t>上限：</a:t>
            </a:r>
            <a:r>
              <a:rPr lang="en-US" altLang="zh-TW" b="1" dirty="0">
                <a:latin typeface="+mn-ea"/>
              </a:rPr>
              <a:t>(</a:t>
            </a:r>
            <a:r>
              <a:rPr lang="zh-TW" altLang="zh-TW" b="1" dirty="0">
                <a:latin typeface="+mn-ea"/>
              </a:rPr>
              <a:t>以</a:t>
            </a:r>
            <a:r>
              <a:rPr lang="en-US" altLang="zh-TW" b="1" dirty="0">
                <a:latin typeface="+mn-ea"/>
              </a:rPr>
              <a:t>35</a:t>
            </a:r>
            <a:r>
              <a:rPr lang="zh-TW" altLang="zh-TW" b="1" dirty="0">
                <a:latin typeface="+mn-ea"/>
              </a:rPr>
              <a:t>年為準</a:t>
            </a:r>
            <a:r>
              <a:rPr lang="en-US" altLang="zh-TW" b="1" dirty="0">
                <a:latin typeface="+mn-ea"/>
              </a:rPr>
              <a:t>)</a:t>
            </a:r>
            <a:br>
              <a:rPr lang="en-US" altLang="zh-TW" b="1" dirty="0">
                <a:latin typeface="+mn-ea"/>
              </a:rPr>
            </a:br>
            <a:r>
              <a:rPr lang="zh-TW" altLang="zh-TW" dirty="0">
                <a:latin typeface="+mn-ea"/>
              </a:rPr>
              <a:t>先調降至分母ｘ</a:t>
            </a:r>
            <a:r>
              <a:rPr lang="en-US" altLang="zh-TW" dirty="0">
                <a:latin typeface="+mn-ea"/>
              </a:rPr>
              <a:t>75%</a:t>
            </a:r>
            <a:r>
              <a:rPr lang="zh-TW" altLang="zh-TW" dirty="0">
                <a:latin typeface="+mn-ea"/>
              </a:rPr>
              <a:t>，之後逐年調降</a:t>
            </a:r>
            <a:r>
              <a:rPr lang="en-US" altLang="zh-TW" dirty="0">
                <a:latin typeface="+mn-ea"/>
              </a:rPr>
              <a:t>1%</a:t>
            </a:r>
            <a:r>
              <a:rPr lang="zh-TW" altLang="zh-TW" dirty="0">
                <a:latin typeface="+mn-ea"/>
              </a:rPr>
              <a:t>至</a:t>
            </a:r>
            <a:r>
              <a:rPr lang="en-US" altLang="zh-TW" dirty="0">
                <a:latin typeface="+mn-ea"/>
              </a:rPr>
              <a:t>60</a:t>
            </a:r>
            <a:r>
              <a:rPr lang="en-US" altLang="zh-TW" dirty="0" smtClean="0">
                <a:latin typeface="+mn-ea"/>
              </a:rPr>
              <a:t>%</a:t>
            </a:r>
            <a:endParaRPr lang="en-US" altLang="zh-TW" b="1" dirty="0" smtClean="0">
              <a:latin typeface="+mn-ea"/>
            </a:endParaRPr>
          </a:p>
          <a:p>
            <a:r>
              <a:rPr lang="zh-TW" altLang="zh-TW" b="1" dirty="0" smtClean="0">
                <a:latin typeface="+mn-ea"/>
              </a:rPr>
              <a:t>下限</a:t>
            </a:r>
            <a:r>
              <a:rPr lang="zh-TW" altLang="zh-TW" b="1" dirty="0">
                <a:latin typeface="+mn-ea"/>
              </a:rPr>
              <a:t>：最低保障金額</a:t>
            </a:r>
          </a:p>
          <a:p>
            <a:pPr marL="0" indent="0">
              <a:buNone/>
            </a:pPr>
            <a:r>
              <a:rPr lang="en-US" altLang="zh-TW" sz="2000" dirty="0" smtClean="0">
                <a:latin typeface="+mn-ea"/>
              </a:rPr>
              <a:t>  </a:t>
            </a:r>
            <a:r>
              <a:rPr lang="zh-TW" altLang="zh-TW" dirty="0" smtClean="0">
                <a:latin typeface="+mn-ea"/>
              </a:rPr>
              <a:t>甲</a:t>
            </a:r>
            <a:r>
              <a:rPr lang="zh-TW" altLang="zh-TW" dirty="0">
                <a:latin typeface="+mn-ea"/>
              </a:rPr>
              <a:t>案：</a:t>
            </a:r>
            <a:r>
              <a:rPr lang="en-US" altLang="zh-TW" dirty="0">
                <a:latin typeface="+mn-ea"/>
              </a:rPr>
              <a:t>25,000</a:t>
            </a:r>
            <a:r>
              <a:rPr lang="zh-TW" altLang="zh-TW" dirty="0" smtClean="0">
                <a:latin typeface="+mn-ea"/>
              </a:rPr>
              <a:t>元</a:t>
            </a:r>
            <a:r>
              <a:rPr lang="en-US" altLang="zh-TW" sz="1800" dirty="0" smtClean="0">
                <a:latin typeface="+mn-ea"/>
              </a:rPr>
              <a:t>(105</a:t>
            </a:r>
            <a:r>
              <a:rPr lang="zh-TW" altLang="zh-TW" sz="1800" dirty="0">
                <a:latin typeface="+mn-ea"/>
              </a:rPr>
              <a:t>年度退休（伍）軍公教人員年終慰問金發給</a:t>
            </a:r>
            <a:r>
              <a:rPr lang="zh-TW" altLang="zh-TW" sz="1800" dirty="0" smtClean="0">
                <a:latin typeface="+mn-ea"/>
              </a:rPr>
              <a:t>基準</a:t>
            </a:r>
            <a:r>
              <a:rPr lang="en-US" altLang="zh-TW" sz="1800" dirty="0">
                <a:latin typeface="+mn-ea"/>
              </a:rPr>
              <a:t>)</a:t>
            </a:r>
            <a:endParaRPr lang="zh-TW" altLang="zh-TW" sz="1800" dirty="0">
              <a:latin typeface="+mn-ea"/>
            </a:endParaRPr>
          </a:p>
          <a:p>
            <a:pPr marL="0" indent="0">
              <a:buNone/>
            </a:pPr>
            <a:r>
              <a:rPr lang="en-US" altLang="zh-TW" sz="2000" dirty="0" smtClean="0">
                <a:latin typeface="+mn-ea"/>
              </a:rPr>
              <a:t>  </a:t>
            </a:r>
            <a:r>
              <a:rPr lang="zh-TW" altLang="zh-TW" dirty="0" smtClean="0">
                <a:latin typeface="+mn-ea"/>
              </a:rPr>
              <a:t>乙</a:t>
            </a:r>
            <a:r>
              <a:rPr lang="zh-TW" altLang="zh-TW" dirty="0">
                <a:latin typeface="+mn-ea"/>
              </a:rPr>
              <a:t>案：</a:t>
            </a:r>
            <a:r>
              <a:rPr lang="en-US" altLang="zh-TW" dirty="0">
                <a:latin typeface="+mn-ea"/>
              </a:rPr>
              <a:t>32,160</a:t>
            </a:r>
            <a:r>
              <a:rPr lang="zh-TW" altLang="zh-TW" dirty="0" smtClean="0">
                <a:latin typeface="+mn-ea"/>
              </a:rPr>
              <a:t>元</a:t>
            </a:r>
            <a:r>
              <a:rPr lang="en-US" altLang="zh-TW" sz="1800" dirty="0" smtClean="0">
                <a:latin typeface="+mn-ea"/>
              </a:rPr>
              <a:t>(</a:t>
            </a:r>
            <a:r>
              <a:rPr lang="zh-TW" altLang="zh-TW" sz="1800" dirty="0" smtClean="0">
                <a:latin typeface="+mn-ea"/>
              </a:rPr>
              <a:t>公務人員</a:t>
            </a:r>
            <a:r>
              <a:rPr lang="zh-TW" altLang="zh-TW" sz="1800" dirty="0">
                <a:latin typeface="+mn-ea"/>
              </a:rPr>
              <a:t>委任第一職等本俸最高級</a:t>
            </a:r>
            <a:r>
              <a:rPr lang="en-US" altLang="zh-TW" sz="1800" dirty="0">
                <a:latin typeface="+mn-ea"/>
              </a:rPr>
              <a:t>+</a:t>
            </a:r>
            <a:r>
              <a:rPr lang="zh-TW" altLang="zh-TW" sz="1800" dirty="0">
                <a:latin typeface="+mn-ea"/>
              </a:rPr>
              <a:t>專業加給合計</a:t>
            </a:r>
            <a:r>
              <a:rPr lang="zh-TW" altLang="zh-TW" sz="1800" dirty="0" smtClean="0">
                <a:latin typeface="+mn-ea"/>
              </a:rPr>
              <a:t>數額</a:t>
            </a:r>
            <a:r>
              <a:rPr lang="en-US" altLang="zh-TW" sz="1800" dirty="0" smtClean="0">
                <a:latin typeface="+mn-ea"/>
              </a:rPr>
              <a:t>)</a:t>
            </a:r>
            <a:endParaRPr lang="zh-TW" altLang="en-US" sz="1800" dirty="0">
              <a:latin typeface="+mn-ea"/>
            </a:endParaRPr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1993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idx="1"/>
          </p:nvPr>
        </p:nvSpPr>
        <p:spPr>
          <a:xfrm>
            <a:off x="872066" y="2492896"/>
            <a:ext cx="7408333" cy="396044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zh-TW" altLang="zh-TW" sz="3800" b="1" dirty="0" smtClean="0">
                <a:latin typeface="+mn-ea"/>
              </a:rPr>
              <a:t>支</a:t>
            </a:r>
            <a:r>
              <a:rPr lang="zh-TW" altLang="zh-TW" sz="3800" b="1" dirty="0">
                <a:latin typeface="+mn-ea"/>
              </a:rPr>
              <a:t>（兼）領月退休金者</a:t>
            </a:r>
            <a:r>
              <a:rPr lang="zh-TW" altLang="zh-TW" sz="3800" b="1" dirty="0" smtClean="0">
                <a:latin typeface="+mn-ea"/>
              </a:rPr>
              <a:t>：</a:t>
            </a:r>
            <a:endParaRPr lang="en-US" altLang="zh-TW" sz="3800" b="1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sz="3500" dirty="0" smtClean="0">
                <a:latin typeface="+mn-ea"/>
              </a:rPr>
              <a:t>1</a:t>
            </a:r>
            <a:r>
              <a:rPr lang="zh-TW" altLang="en-US" sz="3500" dirty="0" smtClean="0">
                <a:latin typeface="+mn-ea"/>
              </a:rPr>
              <a:t>、</a:t>
            </a:r>
            <a:r>
              <a:rPr lang="zh-TW" altLang="zh-TW" sz="3500" dirty="0" smtClean="0">
                <a:latin typeface="+mn-ea"/>
              </a:rPr>
              <a:t>分</a:t>
            </a:r>
            <a:r>
              <a:rPr lang="en-US" altLang="zh-TW" sz="3500" dirty="0">
                <a:latin typeface="+mn-ea"/>
              </a:rPr>
              <a:t>6</a:t>
            </a:r>
            <a:r>
              <a:rPr lang="zh-TW" altLang="zh-TW" sz="3500" dirty="0">
                <a:latin typeface="+mn-ea"/>
              </a:rPr>
              <a:t>年逐步全面廢除優惠存款制度</a:t>
            </a:r>
            <a:r>
              <a:rPr lang="zh-TW" altLang="zh-TW" sz="3500" dirty="0" smtClean="0">
                <a:latin typeface="+mn-ea"/>
              </a:rPr>
              <a:t>：</a:t>
            </a:r>
            <a:endParaRPr lang="en-US" altLang="zh-TW" sz="3500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 </a:t>
            </a:r>
          </a:p>
          <a:p>
            <a:pPr marL="0" indent="0">
              <a:buNone/>
            </a:pPr>
            <a:endParaRPr lang="en-US" altLang="zh-TW" dirty="0">
              <a:latin typeface="+mn-ea"/>
            </a:endParaRPr>
          </a:p>
          <a:p>
            <a:pPr marL="0" indent="0">
              <a:buNone/>
            </a:pP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endParaRPr lang="en-US" altLang="zh-TW" dirty="0">
              <a:latin typeface="+mn-ea"/>
            </a:endParaRPr>
          </a:p>
          <a:p>
            <a:pPr marL="0" indent="0">
              <a:buNone/>
            </a:pP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endParaRPr lang="en-US" altLang="zh-TW" dirty="0">
              <a:latin typeface="+mn-ea"/>
            </a:endParaRPr>
          </a:p>
          <a:p>
            <a:pPr marL="0" indent="0">
              <a:buNone/>
            </a:pP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endParaRPr lang="zh-TW" altLang="zh-TW" sz="3500" dirty="0">
              <a:latin typeface="+mn-ea"/>
            </a:endParaRPr>
          </a:p>
          <a:p>
            <a:pPr marL="0" indent="0">
              <a:buNone/>
            </a:pPr>
            <a:r>
              <a:rPr lang="en-US" altLang="zh-TW" sz="3500" dirty="0" smtClean="0">
                <a:latin typeface="+mn-ea"/>
              </a:rPr>
              <a:t>2</a:t>
            </a:r>
            <a:r>
              <a:rPr lang="zh-TW" altLang="en-US" sz="3500" dirty="0" smtClean="0">
                <a:latin typeface="+mn-ea"/>
              </a:rPr>
              <a:t>、</a:t>
            </a:r>
            <a:r>
              <a:rPr lang="zh-TW" altLang="zh-TW" sz="3500" dirty="0" smtClean="0">
                <a:latin typeface="+mn-ea"/>
              </a:rPr>
              <a:t>月</a:t>
            </a:r>
            <a:r>
              <a:rPr lang="zh-TW" altLang="zh-TW" sz="3500" dirty="0">
                <a:latin typeface="+mn-ea"/>
              </a:rPr>
              <a:t>退休總所得低於最低保障金額（</a:t>
            </a:r>
            <a:r>
              <a:rPr lang="en-US" altLang="zh-TW" sz="3500" dirty="0">
                <a:latin typeface="+mn-ea"/>
              </a:rPr>
              <a:t>25,000</a:t>
            </a:r>
            <a:r>
              <a:rPr lang="zh-TW" altLang="zh-TW" sz="3500" dirty="0">
                <a:latin typeface="+mn-ea"/>
              </a:rPr>
              <a:t>元或</a:t>
            </a:r>
            <a:r>
              <a:rPr lang="en-US" altLang="zh-TW" sz="3500" dirty="0">
                <a:latin typeface="+mn-ea"/>
              </a:rPr>
              <a:t>32,160</a:t>
            </a:r>
            <a:r>
              <a:rPr lang="zh-TW" altLang="zh-TW" sz="3500" dirty="0">
                <a:latin typeface="+mn-ea"/>
              </a:rPr>
              <a:t>元</a:t>
            </a:r>
            <a:r>
              <a:rPr lang="en-US" altLang="zh-TW" sz="3500" dirty="0" smtClean="0">
                <a:latin typeface="+mn-ea"/>
              </a:rPr>
              <a:t>)</a:t>
            </a:r>
          </a:p>
          <a:p>
            <a:pPr marL="0" indent="0">
              <a:buNone/>
            </a:pPr>
            <a:r>
              <a:rPr lang="en-US" altLang="zh-TW" sz="3500" dirty="0" smtClean="0">
                <a:latin typeface="+mn-ea"/>
              </a:rPr>
              <a:t>   </a:t>
            </a:r>
            <a:r>
              <a:rPr lang="zh-TW" altLang="zh-TW" sz="3500" dirty="0" smtClean="0">
                <a:latin typeface="+mn-ea"/>
              </a:rPr>
              <a:t>者</a:t>
            </a:r>
            <a:r>
              <a:rPr lang="zh-TW" altLang="zh-TW" sz="3500" dirty="0">
                <a:latin typeface="+mn-ea"/>
              </a:rPr>
              <a:t>，維持</a:t>
            </a:r>
            <a:r>
              <a:rPr lang="en-US" altLang="zh-TW" sz="3500" dirty="0">
                <a:latin typeface="+mn-ea"/>
              </a:rPr>
              <a:t>18%</a:t>
            </a:r>
            <a:r>
              <a:rPr lang="zh-TW" altLang="zh-TW" sz="3500" dirty="0">
                <a:latin typeface="+mn-ea"/>
              </a:rPr>
              <a:t>優存利率；超過最低保障金額者，按</a:t>
            </a:r>
            <a:r>
              <a:rPr lang="zh-TW" altLang="zh-TW" sz="3500" dirty="0" smtClean="0">
                <a:latin typeface="+mn-ea"/>
              </a:rPr>
              <a:t>前</a:t>
            </a:r>
            <a:r>
              <a:rPr lang="zh-TW" altLang="en-US" sz="3500" dirty="0" smtClean="0">
                <a:latin typeface="+mn-ea"/>
              </a:rPr>
              <a:t>述</a:t>
            </a:r>
            <a:endParaRPr lang="en-US" altLang="zh-TW" sz="3500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sz="3500" dirty="0">
                <a:latin typeface="+mn-ea"/>
              </a:rPr>
              <a:t> </a:t>
            </a:r>
            <a:r>
              <a:rPr lang="en-US" altLang="zh-TW" sz="3500" dirty="0" smtClean="0">
                <a:latin typeface="+mn-ea"/>
              </a:rPr>
              <a:t>  </a:t>
            </a:r>
            <a:r>
              <a:rPr lang="zh-TW" altLang="zh-TW" sz="3500" dirty="0" smtClean="0">
                <a:latin typeface="+mn-ea"/>
              </a:rPr>
              <a:t>方案</a:t>
            </a:r>
            <a:r>
              <a:rPr lang="zh-TW" altLang="zh-TW" sz="3500" dirty="0">
                <a:latin typeface="+mn-ea"/>
              </a:rPr>
              <a:t>調降至最低保障金額止。</a:t>
            </a:r>
            <a:endParaRPr lang="zh-TW" altLang="en-US" sz="3500" dirty="0">
              <a:latin typeface="+mn-ea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1432" y="526980"/>
            <a:ext cx="8229600" cy="1252728"/>
          </a:xfrm>
        </p:spPr>
        <p:txBody>
          <a:bodyPr>
            <a:normAutofit/>
          </a:bodyPr>
          <a:lstStyle/>
          <a:p>
            <a:r>
              <a:rPr lang="zh-TW" altLang="en-US" sz="3600" dirty="0" smtClean="0"/>
              <a:t>一、給付：調整</a:t>
            </a:r>
            <a:r>
              <a:rPr lang="zh-TW" altLang="en-US" sz="3600" dirty="0"/>
              <a:t>優惠存款</a:t>
            </a:r>
            <a:r>
              <a:rPr lang="zh-TW" altLang="en-US" sz="3600" dirty="0" smtClean="0"/>
              <a:t>制度</a:t>
            </a:r>
            <a:r>
              <a:rPr lang="en-US" altLang="zh-TW" sz="3600" dirty="0" smtClean="0"/>
              <a:t>(1)</a:t>
            </a:r>
            <a:endParaRPr lang="zh-TW" altLang="en-US" sz="3600" dirty="0"/>
          </a:p>
        </p:txBody>
      </p:sp>
      <p:graphicFrame>
        <p:nvGraphicFramePr>
          <p:cNvPr id="9" name="表格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7231199"/>
              </p:ext>
            </p:extLst>
          </p:nvPr>
        </p:nvGraphicFramePr>
        <p:xfrm>
          <a:off x="1115616" y="3284984"/>
          <a:ext cx="4896543" cy="18288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632181"/>
                <a:gridCol w="1632181"/>
                <a:gridCol w="1632181"/>
              </a:tblGrid>
              <a:tr h="252472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/>
                        <a:t>第</a:t>
                      </a:r>
                      <a:r>
                        <a:rPr lang="en-US" altLang="zh-TW" sz="1800" dirty="0" smtClean="0"/>
                        <a:t>x</a:t>
                      </a:r>
                      <a:r>
                        <a:rPr lang="zh-TW" altLang="en-US" sz="1800" dirty="0" smtClean="0"/>
                        <a:t>年</a:t>
                      </a:r>
                      <a:endParaRPr lang="zh-TW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/>
                        <a:t>利率</a:t>
                      </a:r>
                      <a:endParaRPr lang="zh-TW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/>
                        <a:t>備註</a:t>
                      </a:r>
                      <a:endParaRPr lang="zh-TW" altLang="en-US" sz="1800" dirty="0"/>
                    </a:p>
                  </a:txBody>
                  <a:tcPr/>
                </a:tc>
              </a:tr>
              <a:tr h="252472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>
                          <a:latin typeface="+mn-ea"/>
                          <a:ea typeface="+mn-ea"/>
                        </a:rPr>
                        <a:t>1</a:t>
                      </a:r>
                      <a:endParaRPr lang="zh-TW" altLang="en-US" sz="18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>
                          <a:latin typeface="+mn-ea"/>
                          <a:ea typeface="+mn-ea"/>
                        </a:rPr>
                        <a:t>9%</a:t>
                      </a:r>
                      <a:endParaRPr lang="zh-TW" altLang="en-US" sz="18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800" dirty="0">
                        <a:latin typeface="+mn-ea"/>
                        <a:ea typeface="+mn-ea"/>
                      </a:endParaRPr>
                    </a:p>
                  </a:txBody>
                  <a:tcPr/>
                </a:tc>
              </a:tr>
              <a:tr h="252472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>
                          <a:latin typeface="+mn-ea"/>
                          <a:ea typeface="+mn-ea"/>
                        </a:rPr>
                        <a:t>3</a:t>
                      </a:r>
                      <a:endParaRPr lang="zh-TW" altLang="en-US" sz="18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>
                          <a:latin typeface="+mn-ea"/>
                          <a:ea typeface="+mn-ea"/>
                        </a:rPr>
                        <a:t>6%</a:t>
                      </a:r>
                      <a:endParaRPr lang="zh-TW" altLang="en-US" sz="18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800" dirty="0">
                        <a:latin typeface="+mn-ea"/>
                        <a:ea typeface="+mn-ea"/>
                      </a:endParaRPr>
                    </a:p>
                  </a:txBody>
                  <a:tcPr/>
                </a:tc>
              </a:tr>
              <a:tr h="252472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>
                          <a:latin typeface="+mn-ea"/>
                          <a:ea typeface="+mn-ea"/>
                        </a:rPr>
                        <a:t>5</a:t>
                      </a:r>
                      <a:endParaRPr lang="zh-TW" altLang="en-US" sz="18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>
                          <a:latin typeface="+mn-ea"/>
                          <a:ea typeface="+mn-ea"/>
                        </a:rPr>
                        <a:t>3%</a:t>
                      </a:r>
                      <a:endParaRPr lang="zh-TW" altLang="en-US" sz="18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800" dirty="0">
                        <a:latin typeface="+mn-ea"/>
                        <a:ea typeface="+mn-ea"/>
                      </a:endParaRPr>
                    </a:p>
                  </a:txBody>
                  <a:tcPr/>
                </a:tc>
              </a:tr>
              <a:tr h="252472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>
                          <a:latin typeface="+mn-ea"/>
                          <a:ea typeface="+mn-ea"/>
                        </a:rPr>
                        <a:t>7</a:t>
                      </a:r>
                      <a:endParaRPr lang="zh-TW" altLang="en-US" sz="18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>
                          <a:latin typeface="+mn-ea"/>
                          <a:ea typeface="+mn-ea"/>
                        </a:rPr>
                        <a:t>0%</a:t>
                      </a:r>
                      <a:endParaRPr lang="zh-TW" altLang="en-US" sz="18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800" dirty="0" smtClean="0"/>
                        <a:t>領回全數本金</a:t>
                      </a:r>
                      <a:endParaRPr lang="zh-TW" altLang="en-US" sz="1800" dirty="0">
                        <a:latin typeface="+mn-ea"/>
                        <a:ea typeface="+mn-ea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投影片編號版面配置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4372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55576" y="2564904"/>
            <a:ext cx="7524823" cy="381642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zh-TW" altLang="en-US" sz="2600" b="1" dirty="0"/>
              <a:t>支領一次退休金者： </a:t>
            </a:r>
          </a:p>
          <a:p>
            <a:pPr marL="0" indent="0">
              <a:buNone/>
            </a:pPr>
            <a:r>
              <a:rPr lang="en-US" altLang="zh-TW" dirty="0" smtClean="0"/>
              <a:t>1</a:t>
            </a:r>
            <a:r>
              <a:rPr lang="zh-TW" altLang="en-US" dirty="0" smtClean="0"/>
              <a:t>、</a:t>
            </a:r>
            <a:r>
              <a:rPr lang="zh-TW" altLang="en-US" dirty="0" smtClean="0">
                <a:latin typeface="+mn-ea"/>
              </a:rPr>
              <a:t>甲</a:t>
            </a:r>
            <a:r>
              <a:rPr lang="zh-TW" altLang="en-US" dirty="0">
                <a:latin typeface="+mn-ea"/>
              </a:rPr>
              <a:t>案：照</a:t>
            </a:r>
            <a:r>
              <a:rPr lang="zh-TW" altLang="en-US" dirty="0" smtClean="0">
                <a:latin typeface="+mn-ea"/>
              </a:rPr>
              <a:t>前頁支</a:t>
            </a:r>
            <a:r>
              <a:rPr lang="zh-TW" altLang="en-US" dirty="0">
                <a:latin typeface="+mn-ea"/>
              </a:rPr>
              <a:t>（兼）領月退休金者方案。 </a:t>
            </a:r>
          </a:p>
          <a:p>
            <a:pPr marL="0" indent="0">
              <a:buNone/>
            </a:pPr>
            <a:r>
              <a:rPr lang="zh-TW" altLang="en-US" dirty="0" smtClean="0">
                <a:latin typeface="+mn-ea"/>
              </a:rPr>
              <a:t>   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endParaRPr lang="en-US" altLang="zh-TW" dirty="0">
              <a:latin typeface="+mn-ea"/>
            </a:endParaRPr>
          </a:p>
          <a:p>
            <a:pPr marL="0" indent="0">
              <a:buNone/>
            </a:pP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zh-TW" altLang="en-US" dirty="0" smtClean="0">
                <a:latin typeface="+mn-ea"/>
              </a:rPr>
              <a:t>   乙</a:t>
            </a:r>
            <a:r>
              <a:rPr lang="zh-TW" altLang="en-US" dirty="0">
                <a:latin typeface="+mn-ea"/>
              </a:rPr>
              <a:t>案：分年逐年調降優存</a:t>
            </a:r>
            <a:r>
              <a:rPr lang="zh-TW" altLang="en-US" dirty="0" smtClean="0">
                <a:latin typeface="+mn-ea"/>
              </a:rPr>
              <a:t>利率如右表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endParaRPr lang="en-US" altLang="zh-TW" dirty="0">
              <a:latin typeface="+mn-ea"/>
            </a:endParaRPr>
          </a:p>
          <a:p>
            <a:pPr marL="0" indent="0">
              <a:buNone/>
            </a:pPr>
            <a:endParaRPr lang="en-US" altLang="zh-TW" dirty="0">
              <a:latin typeface="+mn-ea"/>
            </a:endParaRPr>
          </a:p>
          <a:p>
            <a:pPr marL="0" indent="0">
              <a:buNone/>
            </a:pPr>
            <a:r>
              <a:rPr lang="en-US" altLang="zh-TW" dirty="0" smtClean="0">
                <a:latin typeface="+mn-ea"/>
              </a:rPr>
              <a:t>2</a:t>
            </a:r>
            <a:r>
              <a:rPr lang="zh-TW" altLang="en-US" dirty="0" smtClean="0">
                <a:latin typeface="+mn-ea"/>
              </a:rPr>
              <a:t>、每月</a:t>
            </a:r>
            <a:r>
              <a:rPr lang="zh-TW" altLang="en-US" dirty="0">
                <a:latin typeface="+mn-ea"/>
              </a:rPr>
              <a:t>優惠存款利息金額低於最低保障</a:t>
            </a:r>
            <a:r>
              <a:rPr lang="zh-TW" altLang="en-US" dirty="0" smtClean="0">
                <a:latin typeface="+mn-ea"/>
              </a:rPr>
              <a:t>金額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 (25,000</a:t>
            </a:r>
            <a:r>
              <a:rPr lang="zh-TW" altLang="en-US" dirty="0" smtClean="0">
                <a:latin typeface="+mn-ea"/>
              </a:rPr>
              <a:t>元或</a:t>
            </a:r>
            <a:r>
              <a:rPr lang="en-US" altLang="zh-TW" dirty="0">
                <a:latin typeface="+mn-ea"/>
              </a:rPr>
              <a:t>32,160</a:t>
            </a:r>
            <a:r>
              <a:rPr lang="zh-TW" altLang="en-US" dirty="0">
                <a:latin typeface="+mn-ea"/>
              </a:rPr>
              <a:t>元</a:t>
            </a:r>
            <a:r>
              <a:rPr lang="en-US" altLang="zh-TW" dirty="0">
                <a:latin typeface="+mn-ea"/>
              </a:rPr>
              <a:t>)</a:t>
            </a:r>
            <a:r>
              <a:rPr lang="zh-TW" altLang="en-US" dirty="0">
                <a:latin typeface="+mn-ea"/>
              </a:rPr>
              <a:t>者，維持</a:t>
            </a:r>
            <a:r>
              <a:rPr lang="en-US" altLang="zh-TW" dirty="0">
                <a:latin typeface="+mn-ea"/>
              </a:rPr>
              <a:t>18%</a:t>
            </a:r>
            <a:r>
              <a:rPr lang="zh-TW" altLang="en-US" dirty="0">
                <a:latin typeface="+mn-ea"/>
              </a:rPr>
              <a:t>優存利率；超過</a:t>
            </a:r>
            <a:r>
              <a:rPr lang="zh-TW" altLang="en-US" dirty="0" smtClean="0">
                <a:latin typeface="+mn-ea"/>
              </a:rPr>
              <a:t>最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 </a:t>
            </a:r>
            <a:r>
              <a:rPr lang="zh-TW" altLang="en-US" dirty="0" smtClean="0">
                <a:latin typeface="+mn-ea"/>
              </a:rPr>
              <a:t>低</a:t>
            </a:r>
            <a:r>
              <a:rPr lang="zh-TW" altLang="en-US" dirty="0">
                <a:latin typeface="+mn-ea"/>
              </a:rPr>
              <a:t>保障金額者</a:t>
            </a:r>
            <a:r>
              <a:rPr lang="zh-TW" altLang="en-US" dirty="0" smtClean="0">
                <a:latin typeface="+mn-ea"/>
              </a:rPr>
              <a:t>，其</a:t>
            </a:r>
            <a:r>
              <a:rPr lang="zh-TW" altLang="en-US" dirty="0">
                <a:latin typeface="+mn-ea"/>
              </a:rPr>
              <a:t>超過的部分，始按</a:t>
            </a:r>
            <a:r>
              <a:rPr lang="zh-TW" altLang="en-US" dirty="0" smtClean="0">
                <a:latin typeface="+mn-ea"/>
              </a:rPr>
              <a:t>前述方案</a:t>
            </a:r>
            <a:r>
              <a:rPr lang="zh-TW" altLang="en-US" dirty="0">
                <a:latin typeface="+mn-ea"/>
              </a:rPr>
              <a:t>調降。</a:t>
            </a:r>
          </a:p>
          <a:p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8229600" cy="1252728"/>
          </a:xfrm>
        </p:spPr>
        <p:txBody>
          <a:bodyPr>
            <a:normAutofit/>
          </a:bodyPr>
          <a:lstStyle/>
          <a:p>
            <a:r>
              <a:rPr lang="zh-TW" altLang="en-US" sz="3600" dirty="0" smtClean="0"/>
              <a:t>一、給付</a:t>
            </a:r>
            <a:r>
              <a:rPr lang="zh-TW" altLang="en-US" sz="3600" dirty="0"/>
              <a:t>：</a:t>
            </a:r>
            <a:r>
              <a:rPr lang="zh-TW" altLang="en-US" sz="3600" dirty="0" smtClean="0"/>
              <a:t>調整</a:t>
            </a:r>
            <a:r>
              <a:rPr lang="zh-TW" altLang="en-US" sz="3600" dirty="0"/>
              <a:t>優惠存款</a:t>
            </a:r>
            <a:r>
              <a:rPr lang="zh-TW" altLang="en-US" sz="3600" dirty="0" smtClean="0"/>
              <a:t>制度</a:t>
            </a:r>
            <a:r>
              <a:rPr lang="en-US" altLang="zh-TW" sz="3600" dirty="0"/>
              <a:t>(</a:t>
            </a:r>
            <a:r>
              <a:rPr lang="en-US" altLang="zh-TW" sz="3600" dirty="0" smtClean="0"/>
              <a:t>2)</a:t>
            </a:r>
            <a:endParaRPr lang="zh-TW" altLang="en-US" sz="3600" dirty="0"/>
          </a:p>
        </p:txBody>
      </p:sp>
      <p:graphicFrame>
        <p:nvGraphicFramePr>
          <p:cNvPr id="7" name="表格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9708625"/>
              </p:ext>
            </p:extLst>
          </p:nvPr>
        </p:nvGraphicFramePr>
        <p:xfrm>
          <a:off x="5882721" y="3429000"/>
          <a:ext cx="2808312" cy="170214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404156"/>
                <a:gridCol w="1404156"/>
              </a:tblGrid>
              <a:tr h="336957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dirty="0" smtClean="0"/>
                        <a:t>第</a:t>
                      </a:r>
                      <a:r>
                        <a:rPr lang="en-US" altLang="zh-TW" sz="1600" dirty="0" smtClean="0"/>
                        <a:t>x</a:t>
                      </a:r>
                      <a:r>
                        <a:rPr lang="zh-TW" altLang="en-US" sz="1600" dirty="0" smtClean="0"/>
                        <a:t>年</a:t>
                      </a:r>
                      <a:endParaRPr lang="zh-TW" altLang="en-US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dirty="0" smtClean="0"/>
                        <a:t>利率</a:t>
                      </a:r>
                      <a:endParaRPr lang="zh-TW" altLang="en-US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</a:tr>
              <a:tr h="35432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 smtClean="0">
                          <a:latin typeface="+mn-ea"/>
                          <a:ea typeface="+mn-ea"/>
                        </a:rPr>
                        <a:t>1</a:t>
                      </a:r>
                      <a:endParaRPr lang="zh-TW" altLang="en-US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 smtClean="0">
                          <a:latin typeface="+mn-ea"/>
                          <a:ea typeface="+mn-ea"/>
                        </a:rPr>
                        <a:t>12%</a:t>
                      </a:r>
                      <a:endParaRPr lang="zh-TW" altLang="en-US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</a:tr>
              <a:tr h="336957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 smtClean="0">
                          <a:latin typeface="+mn-ea"/>
                          <a:ea typeface="+mn-ea"/>
                        </a:rPr>
                        <a:t>3</a:t>
                      </a:r>
                      <a:endParaRPr lang="zh-TW" altLang="en-US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 smtClean="0">
                          <a:latin typeface="+mn-ea"/>
                          <a:ea typeface="+mn-ea"/>
                        </a:rPr>
                        <a:t>10%</a:t>
                      </a:r>
                      <a:endParaRPr lang="zh-TW" altLang="en-US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</a:tr>
              <a:tr h="336957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 smtClean="0">
                          <a:latin typeface="+mn-ea"/>
                          <a:ea typeface="+mn-ea"/>
                        </a:rPr>
                        <a:t>5</a:t>
                      </a:r>
                      <a:endParaRPr lang="zh-TW" altLang="en-US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 smtClean="0">
                          <a:latin typeface="+mn-ea"/>
                          <a:ea typeface="+mn-ea"/>
                        </a:rPr>
                        <a:t>8%</a:t>
                      </a:r>
                      <a:endParaRPr lang="zh-TW" altLang="en-US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</a:tr>
              <a:tr h="336957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 smtClean="0">
                          <a:latin typeface="+mn-ea"/>
                          <a:ea typeface="+mn-ea"/>
                        </a:rPr>
                        <a:t>7</a:t>
                      </a:r>
                      <a:endParaRPr lang="zh-TW" altLang="en-US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 smtClean="0">
                          <a:latin typeface="+mn-ea"/>
                          <a:ea typeface="+mn-ea"/>
                        </a:rPr>
                        <a:t>6%</a:t>
                      </a:r>
                      <a:endParaRPr lang="zh-TW" altLang="en-US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0069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27584" y="2050947"/>
            <a:ext cx="7408333" cy="3450696"/>
          </a:xfrm>
        </p:spPr>
        <p:txBody>
          <a:bodyPr/>
          <a:lstStyle/>
          <a:p>
            <a:r>
              <a:rPr lang="zh-TW" altLang="en-US" b="1" dirty="0"/>
              <a:t>優惠存款金額</a:t>
            </a:r>
            <a:r>
              <a:rPr lang="zh-TW" altLang="en-US" b="1" dirty="0" smtClean="0"/>
              <a:t>：</a:t>
            </a:r>
            <a:endParaRPr lang="en-US" altLang="zh-TW" b="1" dirty="0" smtClean="0"/>
          </a:p>
          <a:p>
            <a:pPr marL="0" indent="0">
              <a:buNone/>
            </a:pPr>
            <a:r>
              <a:rPr lang="zh-TW" altLang="en-US" u="sng" dirty="0" smtClean="0">
                <a:latin typeface="+mn-ea"/>
              </a:rPr>
              <a:t>退休</a:t>
            </a:r>
            <a:r>
              <a:rPr lang="zh-TW" altLang="en-US" u="sng" dirty="0">
                <a:latin typeface="+mn-ea"/>
              </a:rPr>
              <a:t>公務人員一次退休金與養老給付優惠存款辦法</a:t>
            </a:r>
            <a:r>
              <a:rPr lang="zh-TW" altLang="en-US" dirty="0">
                <a:latin typeface="+mn-ea"/>
              </a:rPr>
              <a:t>及</a:t>
            </a:r>
            <a:r>
              <a:rPr lang="zh-TW" altLang="en-US" u="sng" dirty="0">
                <a:latin typeface="+mn-ea"/>
              </a:rPr>
              <a:t>公立學校退休教職員一次退休金及養老給付優惠存款辦法</a:t>
            </a:r>
            <a:r>
              <a:rPr lang="zh-TW" altLang="en-US" dirty="0">
                <a:latin typeface="+mn-ea"/>
              </a:rPr>
              <a:t>第</a:t>
            </a:r>
            <a:r>
              <a:rPr lang="en-US" altLang="zh-TW" dirty="0">
                <a:latin typeface="+mn-ea"/>
              </a:rPr>
              <a:t>3</a:t>
            </a:r>
            <a:r>
              <a:rPr lang="zh-TW" altLang="en-US" dirty="0">
                <a:latin typeface="+mn-ea"/>
              </a:rPr>
              <a:t>條</a:t>
            </a:r>
            <a:r>
              <a:rPr lang="zh-TW" altLang="en-US" dirty="0" smtClean="0">
                <a:latin typeface="+mn-ea"/>
              </a:rPr>
              <a:t>第</a:t>
            </a:r>
            <a:r>
              <a:rPr lang="en-US" altLang="zh-TW" dirty="0" smtClean="0">
                <a:latin typeface="+mn-ea"/>
              </a:rPr>
              <a:t>1</a:t>
            </a:r>
            <a:r>
              <a:rPr lang="zh-TW" altLang="en-US" dirty="0" smtClean="0">
                <a:latin typeface="+mn-ea"/>
              </a:rPr>
              <a:t>項</a:t>
            </a:r>
            <a:r>
              <a:rPr lang="zh-TW" altLang="en-US" dirty="0">
                <a:latin typeface="+mn-ea"/>
              </a:rPr>
              <a:t>附表</a:t>
            </a:r>
            <a:r>
              <a:rPr lang="en-US" altLang="zh-TW" dirty="0">
                <a:latin typeface="+mn-ea"/>
              </a:rPr>
              <a:t>(</a:t>
            </a:r>
            <a:r>
              <a:rPr lang="zh-TW" altLang="en-US" dirty="0">
                <a:latin typeface="+mn-ea"/>
              </a:rPr>
              <a:t>即從優逆算表</a:t>
            </a:r>
            <a:r>
              <a:rPr lang="en-US" altLang="zh-TW" dirty="0">
                <a:latin typeface="+mn-ea"/>
              </a:rPr>
              <a:t>)</a:t>
            </a:r>
            <a:r>
              <a:rPr lang="zh-TW" altLang="en-US" dirty="0">
                <a:latin typeface="+mn-ea"/>
              </a:rPr>
              <a:t>同步廢止，公保養老給付優惠</a:t>
            </a:r>
            <a:r>
              <a:rPr lang="zh-TW" altLang="en-US" dirty="0" smtClean="0">
                <a:latin typeface="+mn-ea"/>
              </a:rPr>
              <a:t>存款按</a:t>
            </a:r>
            <a:r>
              <a:rPr lang="zh-TW" altLang="en-US" dirty="0">
                <a:latin typeface="+mn-ea"/>
              </a:rPr>
              <a:t>其於退撫新制實施前實際得領取之養老給付金額辦理。</a:t>
            </a: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1560" y="515561"/>
            <a:ext cx="8229600" cy="1252728"/>
          </a:xfrm>
        </p:spPr>
        <p:txBody>
          <a:bodyPr>
            <a:normAutofit/>
          </a:bodyPr>
          <a:lstStyle/>
          <a:p>
            <a:r>
              <a:rPr lang="zh-TW" altLang="en-US" sz="3600" dirty="0" smtClean="0"/>
              <a:t>一、給付：調整</a:t>
            </a:r>
            <a:r>
              <a:rPr lang="zh-TW" altLang="en-US" sz="3600" dirty="0"/>
              <a:t>優惠存款</a:t>
            </a:r>
            <a:r>
              <a:rPr lang="zh-TW" altLang="en-US" sz="3600" dirty="0" smtClean="0"/>
              <a:t>制度</a:t>
            </a:r>
            <a:r>
              <a:rPr lang="en-US" altLang="zh-TW" sz="3600" dirty="0" smtClean="0"/>
              <a:t>(3)</a:t>
            </a:r>
            <a:endParaRPr lang="zh-TW" altLang="en-US" sz="3600" dirty="0"/>
          </a:p>
        </p:txBody>
      </p:sp>
      <p:grpSp>
        <p:nvGrpSpPr>
          <p:cNvPr id="9" name="群組 8"/>
          <p:cNvGrpSpPr/>
          <p:nvPr/>
        </p:nvGrpSpPr>
        <p:grpSpPr>
          <a:xfrm>
            <a:off x="1547664" y="4551831"/>
            <a:ext cx="5738610" cy="2306169"/>
            <a:chOff x="2057795" y="4584211"/>
            <a:chExt cx="5738610" cy="2306169"/>
          </a:xfrm>
        </p:grpSpPr>
        <p:pic>
          <p:nvPicPr>
            <p:cNvPr id="5" name="圖片 4" descr="附表[1].doc [相容模式] - Word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5163" t="26368" r="33836" b="10111"/>
            <a:stretch/>
          </p:blipFill>
          <p:spPr>
            <a:xfrm>
              <a:off x="5761961" y="4584211"/>
              <a:ext cx="2034444" cy="2273789"/>
            </a:xfrm>
            <a:prstGeom prst="rect">
              <a:avLst/>
            </a:prstGeom>
          </p:spPr>
        </p:pic>
        <p:pic>
          <p:nvPicPr>
            <p:cNvPr id="6" name="內容版面配置區 3" descr="E080019-001.doc [唯讀] [相容模式] - Word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830" t="6259" r="55871" b="25599"/>
            <a:stretch/>
          </p:blipFill>
          <p:spPr>
            <a:xfrm>
              <a:off x="2057795" y="4663820"/>
              <a:ext cx="2473955" cy="2226560"/>
            </a:xfrm>
            <a:prstGeom prst="rect">
              <a:avLst/>
            </a:prstGeom>
          </p:spPr>
        </p:pic>
        <p:sp>
          <p:nvSpPr>
            <p:cNvPr id="7" name="圓角矩形 6"/>
            <p:cNvSpPr/>
            <p:nvPr/>
          </p:nvSpPr>
          <p:spPr>
            <a:xfrm rot="19671410">
              <a:off x="2619208" y="5491911"/>
              <a:ext cx="1152128" cy="570376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FF5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 smtClean="0">
                  <a:solidFill>
                    <a:schemeClr val="tx1"/>
                  </a:solidFill>
                  <a:latin typeface="+mn-ea"/>
                </a:rPr>
                <a:t>廢止</a:t>
              </a:r>
              <a:endParaRPr lang="zh-TW" altLang="en-US" sz="2400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8" name="圓角矩形 7"/>
            <p:cNvSpPr/>
            <p:nvPr/>
          </p:nvSpPr>
          <p:spPr>
            <a:xfrm rot="19671410">
              <a:off x="6291616" y="5403816"/>
              <a:ext cx="1152128" cy="570376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FF5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 smtClean="0">
                  <a:solidFill>
                    <a:schemeClr val="tx1"/>
                  </a:solidFill>
                  <a:latin typeface="+mn-ea"/>
                </a:rPr>
                <a:t>廢止</a:t>
              </a:r>
              <a:endParaRPr lang="zh-TW" altLang="en-US" sz="2400" dirty="0">
                <a:solidFill>
                  <a:schemeClr val="tx1"/>
                </a:solidFill>
                <a:latin typeface="+mn-ea"/>
              </a:endParaRPr>
            </a:p>
          </p:txBody>
        </p:sp>
      </p:grpSp>
      <p:sp>
        <p:nvSpPr>
          <p:cNvPr id="13" name="投影片編號版面配置區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0595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內容版面配置區 10"/>
          <p:cNvSpPr>
            <a:spLocks noGrp="1"/>
          </p:cNvSpPr>
          <p:nvPr>
            <p:ph idx="1"/>
          </p:nvPr>
        </p:nvSpPr>
        <p:spPr>
          <a:xfrm>
            <a:off x="683568" y="2780928"/>
            <a:ext cx="7592599" cy="3816424"/>
          </a:xfrm>
        </p:spPr>
        <p:txBody>
          <a:bodyPr>
            <a:normAutofit fontScale="77500" lnSpcReduction="20000"/>
          </a:bodyPr>
          <a:lstStyle/>
          <a:p>
            <a:r>
              <a:rPr lang="zh-TW" altLang="en-US" sz="2800" b="1" dirty="0">
                <a:latin typeface="+mn-ea"/>
              </a:rPr>
              <a:t>法案公布</a:t>
            </a:r>
            <a:r>
              <a:rPr lang="en-US" altLang="zh-TW" sz="2800" b="1" dirty="0">
                <a:latin typeface="+mn-ea"/>
              </a:rPr>
              <a:t>1</a:t>
            </a:r>
            <a:r>
              <a:rPr lang="zh-TW" altLang="en-US" sz="2800" b="1" dirty="0">
                <a:latin typeface="+mn-ea"/>
              </a:rPr>
              <a:t>年後退休者：不再發給</a:t>
            </a:r>
            <a:r>
              <a:rPr lang="zh-TW" altLang="en-US" sz="2800" b="1" u="sng" dirty="0">
                <a:latin typeface="+mn-ea"/>
              </a:rPr>
              <a:t>年資補償金</a:t>
            </a:r>
            <a:r>
              <a:rPr lang="zh-TW" altLang="en-US" sz="2800" b="1" dirty="0">
                <a:latin typeface="+mn-ea"/>
              </a:rPr>
              <a:t>。 </a:t>
            </a:r>
            <a:endParaRPr lang="en-US" altLang="zh-TW" sz="2800" b="1" dirty="0" smtClean="0">
              <a:latin typeface="+mn-ea"/>
            </a:endParaRPr>
          </a:p>
          <a:p>
            <a:r>
              <a:rPr lang="zh-TW" altLang="en-US" sz="2800" b="1" dirty="0" smtClean="0">
                <a:latin typeface="+mn-ea"/>
              </a:rPr>
              <a:t>法案</a:t>
            </a:r>
            <a:r>
              <a:rPr lang="zh-TW" altLang="en-US" sz="2800" b="1" dirty="0">
                <a:latin typeface="+mn-ea"/>
              </a:rPr>
              <a:t>公布</a:t>
            </a:r>
            <a:r>
              <a:rPr lang="en-US" altLang="zh-TW" sz="2800" b="1" dirty="0">
                <a:latin typeface="+mn-ea"/>
              </a:rPr>
              <a:t>1</a:t>
            </a:r>
            <a:r>
              <a:rPr lang="zh-TW" altLang="en-US" sz="2800" b="1" dirty="0">
                <a:latin typeface="+mn-ea"/>
              </a:rPr>
              <a:t>年後亡故者，降低月撫慰金給付標準，改為月退休金之</a:t>
            </a:r>
            <a:r>
              <a:rPr lang="en-US" altLang="zh-TW" sz="2800" b="1" dirty="0">
                <a:latin typeface="+mn-ea"/>
              </a:rPr>
              <a:t>1/3</a:t>
            </a:r>
            <a:r>
              <a:rPr lang="zh-TW" altLang="en-US" sz="2800" b="1" dirty="0">
                <a:latin typeface="+mn-ea"/>
              </a:rPr>
              <a:t>；至於遺族擇領月撫慰金的條件如下：</a:t>
            </a: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1</a:t>
            </a:r>
            <a:r>
              <a:rPr lang="en-US" altLang="zh-TW" dirty="0" smtClean="0">
                <a:latin typeface="+mn-ea"/>
              </a:rPr>
              <a:t>.</a:t>
            </a:r>
            <a:r>
              <a:rPr lang="zh-TW" altLang="en-US" dirty="0" smtClean="0">
                <a:latin typeface="+mn-ea"/>
              </a:rPr>
              <a:t>配偶</a:t>
            </a:r>
            <a:r>
              <a:rPr lang="zh-TW" altLang="en-US" dirty="0">
                <a:latin typeface="+mn-ea"/>
              </a:rPr>
              <a:t>支領月撫慰金起支年齡延後至</a:t>
            </a:r>
            <a:r>
              <a:rPr lang="en-US" altLang="zh-TW" u="sng" dirty="0">
                <a:latin typeface="+mn-ea"/>
              </a:rPr>
              <a:t>65</a:t>
            </a:r>
            <a:r>
              <a:rPr lang="zh-TW" altLang="en-US" u="sng" dirty="0">
                <a:latin typeface="+mn-ea"/>
              </a:rPr>
              <a:t>歲</a:t>
            </a:r>
            <a:r>
              <a:rPr lang="zh-TW" altLang="en-US" dirty="0">
                <a:latin typeface="+mn-ea"/>
              </a:rPr>
              <a:t>；婚姻關係改</a:t>
            </a:r>
            <a:r>
              <a:rPr lang="zh-TW" altLang="en-US" dirty="0" smtClean="0">
                <a:latin typeface="+mn-ea"/>
              </a:rPr>
              <a:t>為於</a:t>
            </a:r>
            <a:r>
              <a:rPr lang="zh-TW" altLang="en-US" dirty="0">
                <a:latin typeface="+mn-ea"/>
              </a:rPr>
              <a:t>退休</a:t>
            </a:r>
            <a:r>
              <a:rPr lang="zh-TW" altLang="en-US" dirty="0" smtClean="0">
                <a:latin typeface="+mn-ea"/>
              </a:rPr>
              <a:t>人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 </a:t>
            </a:r>
            <a:r>
              <a:rPr lang="zh-TW" altLang="en-US" dirty="0" smtClean="0">
                <a:latin typeface="+mn-ea"/>
              </a:rPr>
              <a:t>員</a:t>
            </a:r>
            <a:r>
              <a:rPr lang="zh-TW" altLang="en-US" dirty="0">
                <a:latin typeface="+mn-ea"/>
              </a:rPr>
              <a:t>亡故時累積</a:t>
            </a:r>
            <a:r>
              <a:rPr lang="zh-TW" altLang="en-US" u="sng" dirty="0">
                <a:latin typeface="+mn-ea"/>
              </a:rPr>
              <a:t>存續</a:t>
            </a:r>
            <a:r>
              <a:rPr lang="en-US" altLang="zh-TW" u="sng" dirty="0">
                <a:latin typeface="+mn-ea"/>
              </a:rPr>
              <a:t>15</a:t>
            </a:r>
            <a:r>
              <a:rPr lang="zh-TW" altLang="en-US" u="sng" dirty="0">
                <a:latin typeface="+mn-ea"/>
              </a:rPr>
              <a:t>年以上</a:t>
            </a:r>
            <a:r>
              <a:rPr lang="zh-TW" altLang="en-US" dirty="0">
                <a:latin typeface="+mn-ea"/>
              </a:rPr>
              <a:t>。</a:t>
            </a: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2</a:t>
            </a:r>
            <a:r>
              <a:rPr lang="en-US" altLang="zh-TW" dirty="0" smtClean="0">
                <a:latin typeface="+mn-ea"/>
              </a:rPr>
              <a:t>.</a:t>
            </a:r>
            <a:r>
              <a:rPr lang="zh-TW" altLang="en-US" dirty="0" smtClean="0">
                <a:latin typeface="+mn-ea"/>
              </a:rPr>
              <a:t>刪除</a:t>
            </a:r>
            <a:r>
              <a:rPr lang="zh-TW" altLang="en-US" dirty="0">
                <a:latin typeface="+mn-ea"/>
              </a:rPr>
              <a:t>身心障礙之成年子女擇領月撫慰金規定。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zh-TW" altLang="en-US" dirty="0" smtClean="0">
                <a:latin typeface="+mn-ea"/>
              </a:rPr>
              <a:t> （</a:t>
            </a:r>
            <a:r>
              <a:rPr lang="zh-TW" altLang="en-US" dirty="0">
                <a:latin typeface="+mn-ea"/>
              </a:rPr>
              <a:t>未成年</a:t>
            </a:r>
            <a:r>
              <a:rPr lang="zh-TW" altLang="en-US" dirty="0" smtClean="0">
                <a:latin typeface="+mn-ea"/>
              </a:rPr>
              <a:t>子女</a:t>
            </a:r>
            <a:r>
              <a:rPr lang="zh-TW" altLang="en-US" dirty="0">
                <a:latin typeface="+mn-ea"/>
              </a:rPr>
              <a:t>維持原規定</a:t>
            </a:r>
            <a:r>
              <a:rPr lang="zh-TW" altLang="en-US" dirty="0" smtClean="0">
                <a:latin typeface="+mn-ea"/>
              </a:rPr>
              <a:t>）</a:t>
            </a:r>
            <a:endParaRPr lang="zh-TW" altLang="en-US" dirty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3</a:t>
            </a:r>
            <a:r>
              <a:rPr lang="en-US" altLang="zh-TW" dirty="0" smtClean="0">
                <a:latin typeface="+mn-ea"/>
              </a:rPr>
              <a:t>.</a:t>
            </a:r>
            <a:r>
              <a:rPr lang="zh-TW" altLang="en-US" dirty="0" smtClean="0">
                <a:latin typeface="+mn-ea"/>
              </a:rPr>
              <a:t>遺族</a:t>
            </a:r>
            <a:r>
              <a:rPr lang="zh-TW" altLang="en-US" dirty="0">
                <a:latin typeface="+mn-ea"/>
              </a:rPr>
              <a:t>已依本法或其他法令規定領有退休金、撫卹金、</a:t>
            </a:r>
            <a:r>
              <a:rPr lang="zh-TW" altLang="en-US" dirty="0" smtClean="0">
                <a:latin typeface="+mn-ea"/>
              </a:rPr>
              <a:t>優惠存</a:t>
            </a:r>
            <a:r>
              <a:rPr lang="zh-TW" altLang="en-US" dirty="0">
                <a:latin typeface="+mn-ea"/>
              </a:rPr>
              <a:t>款</a:t>
            </a:r>
            <a:r>
              <a:rPr lang="zh-TW" altLang="en-US" dirty="0" smtClean="0">
                <a:latin typeface="+mn-ea"/>
              </a:rPr>
              <a:t>利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</a:t>
            </a:r>
            <a:r>
              <a:rPr lang="zh-TW" altLang="en-US" dirty="0" smtClean="0">
                <a:latin typeface="+mn-ea"/>
              </a:rPr>
              <a:t>息</a:t>
            </a:r>
            <a:r>
              <a:rPr lang="zh-TW" altLang="en-US" dirty="0">
                <a:latin typeface="+mn-ea"/>
              </a:rPr>
              <a:t>，或其他由政府預算、公營事業機構支給</a:t>
            </a:r>
            <a:r>
              <a:rPr lang="zh-TW" altLang="en-US" dirty="0" smtClean="0">
                <a:latin typeface="+mn-ea"/>
              </a:rPr>
              <a:t>之定期</a:t>
            </a:r>
            <a:r>
              <a:rPr lang="zh-TW" altLang="en-US" dirty="0">
                <a:latin typeface="+mn-ea"/>
              </a:rPr>
              <a:t>性給與者，</a:t>
            </a:r>
            <a:r>
              <a:rPr lang="zh-TW" altLang="en-US" dirty="0" smtClean="0">
                <a:latin typeface="+mn-ea"/>
              </a:rPr>
              <a:t>不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</a:t>
            </a:r>
            <a:r>
              <a:rPr lang="zh-TW" altLang="en-US" dirty="0" smtClean="0">
                <a:latin typeface="+mn-ea"/>
              </a:rPr>
              <a:t>得</a:t>
            </a:r>
            <a:r>
              <a:rPr lang="zh-TW" altLang="en-US" dirty="0">
                <a:latin typeface="+mn-ea"/>
              </a:rPr>
              <a:t>擇領月撫慰金。</a:t>
            </a: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4</a:t>
            </a:r>
            <a:r>
              <a:rPr lang="en-US" altLang="zh-TW" dirty="0" smtClean="0">
                <a:latin typeface="+mn-ea"/>
              </a:rPr>
              <a:t>.</a:t>
            </a:r>
            <a:r>
              <a:rPr lang="zh-TW" altLang="en-US" dirty="0" smtClean="0">
                <a:latin typeface="+mn-ea"/>
              </a:rPr>
              <a:t>將</a:t>
            </a:r>
            <a:r>
              <a:rPr lang="zh-TW" altLang="en-US" dirty="0">
                <a:latin typeface="+mn-ea"/>
              </a:rPr>
              <a:t>月撫慰金和一次撫慰金之用語修正為「遺屬年金」</a:t>
            </a:r>
            <a:r>
              <a:rPr lang="zh-TW" altLang="en-US" dirty="0" smtClean="0">
                <a:latin typeface="+mn-ea"/>
              </a:rPr>
              <a:t>及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zh-TW" altLang="en-US" dirty="0" smtClean="0">
                <a:latin typeface="+mn-ea"/>
              </a:rPr>
              <a:t>「</a:t>
            </a:r>
            <a:r>
              <a:rPr lang="zh-TW" altLang="en-US" dirty="0">
                <a:latin typeface="+mn-ea"/>
              </a:rPr>
              <a:t>遺屬一次金</a:t>
            </a:r>
            <a:r>
              <a:rPr lang="zh-TW" altLang="en-US" dirty="0" smtClean="0">
                <a:latin typeface="+mn-ea"/>
              </a:rPr>
              <a:t>」。</a:t>
            </a:r>
            <a:endParaRPr lang="zh-TW" altLang="en-US" dirty="0">
              <a:latin typeface="+mn-ea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252728"/>
          </a:xfrm>
        </p:spPr>
        <p:txBody>
          <a:bodyPr>
            <a:normAutofit/>
          </a:bodyPr>
          <a:lstStyle/>
          <a:p>
            <a:r>
              <a:rPr lang="zh-TW" altLang="en-US" sz="3600" dirty="0" smtClean="0"/>
              <a:t>一、</a:t>
            </a:r>
            <a:r>
              <a:rPr lang="zh-TW" altLang="en-US" sz="3600" dirty="0"/>
              <a:t>給付：取消年資補償</a:t>
            </a:r>
            <a:r>
              <a:rPr lang="zh-TW" altLang="en-US" sz="3600" dirty="0" smtClean="0"/>
              <a:t>金</a:t>
            </a:r>
            <a:r>
              <a:rPr lang="en-US" altLang="zh-TW" sz="3600" dirty="0" smtClean="0"/>
              <a:t/>
            </a:r>
            <a:br>
              <a:rPr lang="en-US" altLang="zh-TW" sz="3600" dirty="0" smtClean="0"/>
            </a:br>
            <a:r>
              <a:rPr lang="en-US" altLang="zh-TW" sz="3600" dirty="0"/>
              <a:t> </a:t>
            </a:r>
            <a:r>
              <a:rPr lang="en-US" altLang="zh-TW" sz="3600" dirty="0" smtClean="0"/>
              <a:t>                          </a:t>
            </a:r>
            <a:r>
              <a:rPr lang="zh-TW" altLang="en-US" sz="3600" dirty="0" smtClean="0"/>
              <a:t>調整月</a:t>
            </a:r>
            <a:r>
              <a:rPr lang="zh-TW" altLang="en-US" sz="3600" dirty="0"/>
              <a:t>撫</a:t>
            </a:r>
            <a:r>
              <a:rPr lang="zh-TW" altLang="en-US" sz="3600" dirty="0" smtClean="0"/>
              <a:t>慰</a:t>
            </a:r>
            <a:r>
              <a:rPr lang="zh-TW" altLang="en-US" sz="3600" dirty="0"/>
              <a:t>金制度</a:t>
            </a: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8776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29600" cy="1252728"/>
          </a:xfrm>
        </p:spPr>
        <p:txBody>
          <a:bodyPr>
            <a:normAutofit/>
          </a:bodyPr>
          <a:lstStyle/>
          <a:p>
            <a:r>
              <a:rPr lang="zh-TW" altLang="en-US" sz="3600" dirty="0" smtClean="0"/>
              <a:t>二、請領資格：公務人員</a:t>
            </a:r>
            <a:endParaRPr lang="zh-TW" altLang="en-US" sz="3600" dirty="0"/>
          </a:p>
        </p:txBody>
      </p:sp>
      <p:sp>
        <p:nvSpPr>
          <p:cNvPr id="12" name="內容版面配置區 11"/>
          <p:cNvSpPr>
            <a:spLocks noGrp="1"/>
          </p:cNvSpPr>
          <p:nvPr>
            <p:ph idx="1"/>
          </p:nvPr>
        </p:nvSpPr>
        <p:spPr>
          <a:xfrm>
            <a:off x="4716016" y="2708920"/>
            <a:ext cx="4248472" cy="3506878"/>
          </a:xfrm>
        </p:spPr>
        <p:txBody>
          <a:bodyPr>
            <a:noAutofit/>
          </a:bodyPr>
          <a:lstStyle/>
          <a:p>
            <a:r>
              <a:rPr lang="zh-TW" altLang="en-US" sz="2000" dirty="0">
                <a:latin typeface="+mn-ea"/>
              </a:rPr>
              <a:t>採單一年齡</a:t>
            </a:r>
            <a:r>
              <a:rPr lang="en-US" altLang="zh-TW" sz="2000" dirty="0">
                <a:latin typeface="+mn-ea"/>
              </a:rPr>
              <a:t>65</a:t>
            </a:r>
            <a:r>
              <a:rPr lang="zh-TW" altLang="en-US" sz="2000" dirty="0" smtClean="0">
                <a:latin typeface="+mn-ea"/>
              </a:rPr>
              <a:t>歲，公務人員設計</a:t>
            </a:r>
            <a:endParaRPr lang="en-US" altLang="zh-TW" sz="2000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sz="2000" b="1" dirty="0">
                <a:latin typeface="+mn-ea"/>
              </a:rPr>
              <a:t> </a:t>
            </a:r>
            <a:r>
              <a:rPr lang="en-US" altLang="zh-TW" sz="2000" b="1" dirty="0" smtClean="0">
                <a:latin typeface="+mn-ea"/>
              </a:rPr>
              <a:t>  </a:t>
            </a:r>
            <a:r>
              <a:rPr lang="en-US" altLang="zh-TW" sz="2000" b="1" u="sng" dirty="0" smtClean="0">
                <a:latin typeface="+mn-ea"/>
              </a:rPr>
              <a:t>5</a:t>
            </a:r>
            <a:r>
              <a:rPr lang="zh-TW" altLang="en-US" sz="2000" b="1" u="sng" dirty="0">
                <a:latin typeface="+mn-ea"/>
              </a:rPr>
              <a:t>年</a:t>
            </a:r>
            <a:r>
              <a:rPr lang="zh-TW" altLang="en-US" sz="2000" dirty="0">
                <a:latin typeface="+mn-ea"/>
              </a:rPr>
              <a:t>過渡期間與</a:t>
            </a:r>
            <a:r>
              <a:rPr lang="en-US" altLang="zh-TW" sz="2000" dirty="0">
                <a:latin typeface="+mn-ea"/>
              </a:rPr>
              <a:t>85</a:t>
            </a:r>
            <a:r>
              <a:rPr lang="zh-TW" altLang="en-US" sz="2000" dirty="0">
                <a:latin typeface="+mn-ea"/>
              </a:rPr>
              <a:t>制之</a:t>
            </a:r>
            <a:r>
              <a:rPr lang="en-US" altLang="zh-TW" sz="2000" dirty="0">
                <a:latin typeface="+mn-ea"/>
              </a:rPr>
              <a:t>10</a:t>
            </a:r>
            <a:r>
              <a:rPr lang="zh-TW" altLang="en-US" sz="2000" dirty="0">
                <a:latin typeface="+mn-ea"/>
              </a:rPr>
              <a:t>年</a:t>
            </a:r>
            <a:r>
              <a:rPr lang="zh-TW" altLang="en-US" sz="2000" dirty="0" smtClean="0">
                <a:latin typeface="+mn-ea"/>
              </a:rPr>
              <a:t>緩衝</a:t>
            </a:r>
            <a:endParaRPr lang="en-US" altLang="zh-TW" sz="2000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sz="2000" dirty="0">
                <a:latin typeface="+mn-ea"/>
              </a:rPr>
              <a:t> </a:t>
            </a:r>
            <a:r>
              <a:rPr lang="en-US" altLang="zh-TW" sz="2000" dirty="0" smtClean="0">
                <a:latin typeface="+mn-ea"/>
              </a:rPr>
              <a:t>  </a:t>
            </a:r>
            <a:r>
              <a:rPr lang="zh-TW" altLang="en-US" sz="2000" dirty="0" smtClean="0">
                <a:latin typeface="+mn-ea"/>
              </a:rPr>
              <a:t>期</a:t>
            </a:r>
            <a:r>
              <a:rPr lang="zh-TW" altLang="en-US" sz="2000" dirty="0">
                <a:latin typeface="+mn-ea"/>
              </a:rPr>
              <a:t>指標</a:t>
            </a:r>
            <a:r>
              <a:rPr lang="zh-TW" altLang="en-US" sz="2000" dirty="0" smtClean="0">
                <a:latin typeface="+mn-ea"/>
              </a:rPr>
              <a:t>數銜接。</a:t>
            </a:r>
            <a:endParaRPr lang="en-US" altLang="zh-TW" sz="2000" dirty="0" smtClean="0">
              <a:latin typeface="+mn-ea"/>
            </a:endParaRPr>
          </a:p>
          <a:p>
            <a:r>
              <a:rPr lang="zh-TW" altLang="zh-TW" sz="2000" b="1" dirty="0">
                <a:latin typeface="+mn-ea"/>
              </a:rPr>
              <a:t>警察、消防等危勞職務維持</a:t>
            </a:r>
            <a:r>
              <a:rPr lang="en-US" altLang="zh-TW" sz="2000" b="1" dirty="0">
                <a:latin typeface="+mn-ea"/>
              </a:rPr>
              <a:t>70</a:t>
            </a:r>
            <a:r>
              <a:rPr lang="zh-TW" altLang="zh-TW" sz="2000" b="1" dirty="0" smtClean="0">
                <a:latin typeface="+mn-ea"/>
              </a:rPr>
              <a:t>制</a:t>
            </a:r>
            <a:r>
              <a:rPr lang="zh-TW" altLang="en-US" sz="2000" b="1" dirty="0" smtClean="0">
                <a:latin typeface="+mn-ea"/>
              </a:rPr>
              <a:t>：</a:t>
            </a:r>
            <a:r>
              <a:rPr lang="en-US" altLang="zh-TW" sz="2000" dirty="0" smtClean="0">
                <a:latin typeface="+mn-ea"/>
              </a:rPr>
              <a:t>15</a:t>
            </a:r>
            <a:r>
              <a:rPr lang="zh-TW" altLang="zh-TW" sz="2000" dirty="0">
                <a:latin typeface="+mn-ea"/>
              </a:rPr>
              <a:t>年</a:t>
            </a:r>
            <a:r>
              <a:rPr lang="en-US" altLang="zh-TW" sz="2000" dirty="0">
                <a:latin typeface="+mn-ea"/>
              </a:rPr>
              <a:t>+55</a:t>
            </a:r>
            <a:r>
              <a:rPr lang="zh-TW" altLang="zh-TW" sz="2000" dirty="0" smtClean="0">
                <a:latin typeface="+mn-ea"/>
              </a:rPr>
              <a:t>歲不調整</a:t>
            </a:r>
            <a:endParaRPr lang="en-US" altLang="zh-TW" sz="2000" dirty="0" smtClean="0">
              <a:latin typeface="+mn-ea"/>
            </a:endParaRPr>
          </a:p>
          <a:p>
            <a:r>
              <a:rPr lang="zh-TW" altLang="zh-TW" sz="2000" b="1" dirty="0">
                <a:latin typeface="+mn-ea"/>
              </a:rPr>
              <a:t>搭配實施展期及減額月</a:t>
            </a:r>
            <a:r>
              <a:rPr lang="zh-TW" altLang="zh-TW" sz="2000" b="1" dirty="0" smtClean="0">
                <a:latin typeface="+mn-ea"/>
              </a:rPr>
              <a:t>退休金</a:t>
            </a:r>
            <a:r>
              <a:rPr lang="zh-TW" altLang="en-US" sz="2000" b="1" dirty="0" smtClean="0">
                <a:latin typeface="+mn-ea"/>
              </a:rPr>
              <a:t>：</a:t>
            </a:r>
            <a:endParaRPr lang="en-US" altLang="zh-TW" sz="2000" b="1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sz="2000" dirty="0" smtClean="0">
                <a:latin typeface="+mn-ea"/>
              </a:rPr>
              <a:t>  </a:t>
            </a:r>
            <a:r>
              <a:rPr lang="zh-TW" altLang="zh-TW" sz="2000" dirty="0" smtClean="0">
                <a:latin typeface="+mn-ea"/>
              </a:rPr>
              <a:t>每</a:t>
            </a:r>
            <a:r>
              <a:rPr lang="zh-TW" altLang="zh-TW" sz="2000" dirty="0">
                <a:latin typeface="+mn-ea"/>
              </a:rPr>
              <a:t>提前</a:t>
            </a:r>
            <a:r>
              <a:rPr lang="en-US" altLang="zh-TW" sz="2000" dirty="0">
                <a:latin typeface="+mn-ea"/>
              </a:rPr>
              <a:t>1</a:t>
            </a:r>
            <a:r>
              <a:rPr lang="zh-TW" altLang="zh-TW" sz="2000" dirty="0">
                <a:latin typeface="+mn-ea"/>
              </a:rPr>
              <a:t>年，扣減</a:t>
            </a:r>
            <a:r>
              <a:rPr lang="en-US" altLang="zh-TW" sz="2000" dirty="0">
                <a:latin typeface="+mn-ea"/>
              </a:rPr>
              <a:t>4%</a:t>
            </a:r>
            <a:r>
              <a:rPr lang="zh-TW" altLang="zh-TW" sz="2000" dirty="0">
                <a:latin typeface="+mn-ea"/>
              </a:rPr>
              <a:t>，最多</a:t>
            </a:r>
            <a:r>
              <a:rPr lang="zh-TW" altLang="zh-TW" sz="2000" dirty="0" smtClean="0">
                <a:latin typeface="+mn-ea"/>
              </a:rPr>
              <a:t>提前</a:t>
            </a:r>
            <a:r>
              <a:rPr lang="en-US" altLang="zh-TW" sz="2000" dirty="0">
                <a:latin typeface="+mn-ea"/>
              </a:rPr>
              <a:t>5</a:t>
            </a:r>
            <a:r>
              <a:rPr lang="zh-TW" altLang="zh-TW" sz="2000" dirty="0" smtClean="0">
                <a:latin typeface="+mn-ea"/>
              </a:rPr>
              <a:t>年</a:t>
            </a:r>
            <a:endParaRPr lang="zh-TW" altLang="en-US" sz="2000" dirty="0">
              <a:latin typeface="+mn-ea"/>
            </a:endParaRPr>
          </a:p>
        </p:txBody>
      </p:sp>
      <p:graphicFrame>
        <p:nvGraphicFramePr>
          <p:cNvPr id="13" name="內容版面配置區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38974679"/>
              </p:ext>
            </p:extLst>
          </p:nvPr>
        </p:nvGraphicFramePr>
        <p:xfrm>
          <a:off x="251520" y="1988840"/>
          <a:ext cx="4248472" cy="4746436"/>
        </p:xfrm>
        <a:graphic>
          <a:graphicData uri="http://schemas.openxmlformats.org/drawingml/2006/table">
            <a:tbl>
              <a:tblPr firstRow="1" firstCol="1" bandRow="1"/>
              <a:tblGrid>
                <a:gridCol w="936104"/>
                <a:gridCol w="936104"/>
                <a:gridCol w="764775"/>
                <a:gridCol w="1611489"/>
              </a:tblGrid>
              <a:tr h="546076">
                <a:tc rowSpan="2"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200" spc="-1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退休年度</a:t>
                      </a:r>
                      <a:endParaRPr lang="zh-TW" sz="1200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法定</a:t>
                      </a:r>
                      <a:r>
                        <a:rPr lang="zh-TW" sz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年齡</a:t>
                      </a:r>
                      <a:endParaRPr lang="en-US" altLang="zh-TW" sz="1200" dirty="0" smtClean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(</a:t>
                      </a:r>
                      <a:r>
                        <a:rPr lang="zh-TW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展期及減額之計算基準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)</a:t>
                      </a:r>
                      <a:endParaRPr lang="zh-TW" sz="1200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過渡期間指標數</a:t>
                      </a:r>
                    </a:p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(</a:t>
                      </a: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年資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+</a:t>
                      </a: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年齡之合計數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)</a:t>
                      </a:r>
                      <a:endParaRPr lang="zh-TW" sz="1400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1187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指標數</a:t>
                      </a: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基本年齡</a:t>
                      </a: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8235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107</a:t>
                      </a: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</a:t>
                      </a: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25</a:t>
                      </a:r>
                      <a:r>
                        <a:rPr lang="zh-TW" sz="10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~</a:t>
                      </a:r>
                      <a:r>
                        <a:rPr lang="zh-TW" sz="10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未滿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30</a:t>
                      </a:r>
                      <a:r>
                        <a:rPr lang="zh-TW" sz="10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年者為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60</a:t>
                      </a:r>
                      <a:r>
                        <a:rPr lang="zh-TW" sz="10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歲</a:t>
                      </a:r>
                      <a:r>
                        <a:rPr lang="zh-TW" sz="10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。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0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任職</a:t>
                      </a:r>
                      <a:r>
                        <a:rPr lang="en-US" sz="10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30</a:t>
                      </a:r>
                      <a:r>
                        <a:rPr lang="zh-TW" sz="10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年以上者為</a:t>
                      </a:r>
                      <a:r>
                        <a:rPr lang="en-US" sz="10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55</a:t>
                      </a:r>
                      <a:r>
                        <a:rPr lang="zh-TW" sz="10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歲。</a:t>
                      </a:r>
                      <a:endParaRPr lang="zh-TW" sz="1000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82</a:t>
                      </a:r>
                      <a:endParaRPr lang="zh-TW" sz="1400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149225" indent="-149225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1.</a:t>
                      </a:r>
                      <a:r>
                        <a:rPr lang="zh-TW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至少需年滿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50</a:t>
                      </a:r>
                      <a:r>
                        <a:rPr lang="zh-TW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歲 </a:t>
                      </a:r>
                    </a:p>
                    <a:p>
                      <a:pPr marL="149225" indent="-149225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2.</a:t>
                      </a:r>
                      <a:r>
                        <a:rPr lang="zh-TW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年資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+</a:t>
                      </a:r>
                      <a:r>
                        <a:rPr lang="zh-TW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年齡高於或等於指標數即可支領全額月退休金，不受法定起支年齡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60</a:t>
                      </a:r>
                      <a:r>
                        <a:rPr lang="zh-TW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歲或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55</a:t>
                      </a:r>
                      <a:r>
                        <a:rPr lang="zh-TW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歲影響</a:t>
                      </a:r>
                    </a:p>
                  </a:txBody>
                  <a:tcPr marL="32690" marR="32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873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108</a:t>
                      </a: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</a:t>
                      </a: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25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年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~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未滿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30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年者為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60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歲。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任職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30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年以上者為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55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歲。</a:t>
                      </a:r>
                      <a:endParaRPr kumimoji="0" lang="zh-TW" alt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+mn-ea"/>
                        <a:cs typeface="標楷體" panose="03000509000000000000" pitchFamily="65" charset="-120"/>
                      </a:endParaRP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83</a:t>
                      </a:r>
                      <a:endParaRPr lang="zh-TW" sz="1400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36199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109</a:t>
                      </a: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</a:t>
                      </a: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25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年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~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未滿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30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年者為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60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歲。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任職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30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年以上者為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55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歲。</a:t>
                      </a:r>
                      <a:endParaRPr kumimoji="0" lang="zh-TW" alt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+mn-ea"/>
                        <a:cs typeface="標楷體" panose="03000509000000000000" pitchFamily="65" charset="-120"/>
                      </a:endParaRP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84</a:t>
                      </a:r>
                      <a:endParaRPr lang="zh-TW" sz="1400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11873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110</a:t>
                      </a: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</a:t>
                      </a: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65</a:t>
                      </a: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歲</a:t>
                      </a: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85</a:t>
                      </a:r>
                      <a:endParaRPr lang="zh-TW" sz="1400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marL="149225" indent="-149225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1.</a:t>
                      </a:r>
                      <a:r>
                        <a:rPr lang="zh-TW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至少需年滿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55</a:t>
                      </a:r>
                      <a:r>
                        <a:rPr lang="zh-TW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歲。</a:t>
                      </a:r>
                    </a:p>
                    <a:p>
                      <a:pPr marL="149225" indent="-149225"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2.</a:t>
                      </a:r>
                      <a:r>
                        <a:rPr lang="zh-TW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年資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+</a:t>
                      </a:r>
                      <a:r>
                        <a:rPr lang="zh-TW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年齡高於或等於指標數即可支領全額月退休金，不受法定起支</a:t>
                      </a:r>
                      <a:r>
                        <a:rPr lang="zh-TW" sz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年齡</a:t>
                      </a:r>
                      <a:r>
                        <a:rPr lang="en-US" altLang="zh-TW" sz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6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5</a:t>
                      </a:r>
                      <a:r>
                        <a:rPr lang="zh-TW" sz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歲</a:t>
                      </a:r>
                      <a:r>
                        <a:rPr lang="zh-TW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影響。</a:t>
                      </a:r>
                    </a:p>
                  </a:txBody>
                  <a:tcPr marL="32690" marR="32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873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111</a:t>
                      </a: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</a:t>
                      </a: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65</a:t>
                      </a: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歲</a:t>
                      </a: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86</a:t>
                      </a:r>
                      <a:endParaRPr lang="zh-TW" sz="1400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11873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112</a:t>
                      </a: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</a:t>
                      </a: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65</a:t>
                      </a: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歲</a:t>
                      </a: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87</a:t>
                      </a:r>
                      <a:endParaRPr lang="zh-TW" sz="1400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11873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113</a:t>
                      </a: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</a:t>
                      </a: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65</a:t>
                      </a: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歲</a:t>
                      </a: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88</a:t>
                      </a:r>
                      <a:endParaRPr lang="zh-TW" sz="1400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11687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114</a:t>
                      </a: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</a:t>
                      </a: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65</a:t>
                      </a: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歲</a:t>
                      </a: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89</a:t>
                      </a:r>
                      <a:endParaRPr lang="zh-TW" sz="1400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11873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115</a:t>
                      </a: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年以後</a:t>
                      </a: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65</a:t>
                      </a: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歲</a:t>
                      </a: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 </a:t>
                      </a:r>
                      <a:endParaRPr lang="zh-TW" sz="1100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 </a:t>
                      </a:r>
                      <a:endParaRPr lang="zh-TW" sz="1100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</a:txBody>
                  <a:tcPr marL="32690" marR="32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</a:tr>
            </a:tbl>
          </a:graphicData>
        </a:graphic>
      </p:graphicFrame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898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波形">
  <a:themeElements>
    <a:clrScheme name="地鐵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波形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27766</TotalTime>
  <Words>1546</Words>
  <Application>Microsoft Office PowerPoint</Application>
  <PresentationFormat>如螢幕大小 (4:3)</PresentationFormat>
  <Paragraphs>287</Paragraphs>
  <Slides>16</Slides>
  <Notes>4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16</vt:i4>
      </vt:variant>
    </vt:vector>
  </HeadingPairs>
  <TitlesOfParts>
    <vt:vector size="17" baseType="lpstr">
      <vt:lpstr>波形</vt:lpstr>
      <vt:lpstr>公教人員退休制度改革方案 說明會</vt:lpstr>
      <vt:lpstr>公教人員退休制度改革方案大綱</vt:lpstr>
      <vt:lpstr>一、給付：調整退休金計算基準 </vt:lpstr>
      <vt:lpstr>一、給付：調降退休所得上限及下限</vt:lpstr>
      <vt:lpstr>一、給付：調整優惠存款制度(1)</vt:lpstr>
      <vt:lpstr>一、給付：調整優惠存款制度(2)</vt:lpstr>
      <vt:lpstr>一、給付：調整優惠存款制度(3)</vt:lpstr>
      <vt:lpstr>一、給付：取消年資補償金                            調整月撫慰金制度</vt:lpstr>
      <vt:lpstr>二、請領資格：公務人員</vt:lpstr>
      <vt:lpstr>二、請領資格：教育人員</vt:lpstr>
      <vt:lpstr>三、財源</vt:lpstr>
      <vt:lpstr>四、基金管理：提昇退撫基金收益</vt:lpstr>
      <vt:lpstr>五、制度轉換</vt:lpstr>
      <vt:lpstr>六、特殊對象</vt:lpstr>
      <vt:lpstr>七、其他</vt:lpstr>
      <vt:lpstr>簡報結束 謝謝聆聽</vt:lpstr>
    </vt:vector>
  </TitlesOfParts>
  <Company>CMT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文官退撫制度改革對策小組 第2次會議資料簡報</dc:title>
  <dc:creator>luming-tai</dc:creator>
  <cp:lastModifiedBy>user</cp:lastModifiedBy>
  <cp:revision>2388</cp:revision>
  <cp:lastPrinted>2017-01-25T01:44:36Z</cp:lastPrinted>
  <dcterms:created xsi:type="dcterms:W3CDTF">2012-10-01T10:45:38Z</dcterms:created>
  <dcterms:modified xsi:type="dcterms:W3CDTF">2017-02-02T01:35:54Z</dcterms:modified>
</cp:coreProperties>
</file>