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E1795F2-DB08-4F56-AD1C-13D641EDC2B3}" type="datetimeFigureOut">
              <a:rPr lang="zh-TW" altLang="en-US" smtClean="0"/>
              <a:t>2014/9/9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FB15F9A-68FF-473A-883A-B7A856EEF9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bg2">
                    <a:lumMod val="25000"/>
                  </a:schemeClr>
                </a:solidFill>
              </a:rPr>
              <a:t>行政的效能</a:t>
            </a:r>
            <a:endParaRPr lang="zh-TW" altLang="en-US" sz="4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231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1844824"/>
            <a:ext cx="7408333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>
                <a:solidFill>
                  <a:srgbClr val="FF0000"/>
                </a:solidFill>
              </a:rPr>
              <a:t>大家都在說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3200" dirty="0" smtClean="0">
              <a:solidFill>
                <a:srgbClr val="FF0000"/>
              </a:solidFill>
            </a:endParaRPr>
          </a:p>
          <a:p>
            <a:r>
              <a:rPr lang="zh-TW" altLang="en-US" sz="3200" dirty="0"/>
              <a:t>這年頭學校行政很難</a:t>
            </a:r>
            <a:r>
              <a:rPr lang="zh-TW" altLang="en-US" sz="3200" dirty="0" smtClean="0"/>
              <a:t>做</a:t>
            </a:r>
            <a:endParaRPr lang="en-US" altLang="zh-TW" sz="3200" dirty="0" smtClean="0"/>
          </a:p>
          <a:p>
            <a:r>
              <a:rPr lang="zh-TW" altLang="en-US" sz="3200" dirty="0"/>
              <a:t>意識</a:t>
            </a:r>
            <a:r>
              <a:rPr lang="zh-TW" altLang="en-US" sz="3200" dirty="0" smtClean="0"/>
              <a:t>抬頭</a:t>
            </a:r>
            <a:r>
              <a:rPr lang="zh-TW" altLang="en-US" sz="3200" dirty="0">
                <a:latin typeface="新細明體"/>
                <a:ea typeface="新細明體"/>
              </a:rPr>
              <a:t>，</a:t>
            </a:r>
            <a:r>
              <a:rPr lang="zh-TW" altLang="en-US" sz="3200" dirty="0" smtClean="0"/>
              <a:t> 順</a:t>
            </a:r>
            <a:r>
              <a:rPr lang="zh-TW" altLang="en-US" sz="3200" dirty="0"/>
              <a:t>了姑意</a:t>
            </a:r>
            <a:r>
              <a:rPr lang="zh-TW" altLang="en-US" sz="3200" dirty="0" smtClean="0"/>
              <a:t>逆了嫂意，動則得咎</a:t>
            </a:r>
            <a:endParaRPr lang="en-US" altLang="zh-TW" sz="3200" dirty="0" smtClean="0"/>
          </a:p>
          <a:p>
            <a:r>
              <a:rPr lang="zh-TW" altLang="en-US" sz="3200" dirty="0"/>
              <a:t>制度</a:t>
            </a:r>
            <a:r>
              <a:rPr lang="zh-TW" altLang="en-US" sz="3200" dirty="0" smtClean="0"/>
              <a:t>錯亂</a:t>
            </a:r>
            <a:r>
              <a:rPr lang="zh-TW" altLang="en-US" sz="3200" dirty="0" smtClean="0">
                <a:latin typeface="新細明體"/>
                <a:ea typeface="新細明體"/>
              </a:rPr>
              <a:t>，</a:t>
            </a:r>
            <a:r>
              <a:rPr lang="zh-TW" altLang="en-US" sz="3200" dirty="0" smtClean="0">
                <a:latin typeface="+mn-ea"/>
              </a:rPr>
              <a:t>方向未明</a:t>
            </a:r>
            <a:r>
              <a:rPr lang="zh-TW" altLang="en-US" sz="3200" dirty="0" smtClean="0">
                <a:latin typeface="新細明體"/>
                <a:ea typeface="新細明體"/>
              </a:rPr>
              <a:t>，</a:t>
            </a:r>
            <a:r>
              <a:rPr lang="zh-TW" altLang="en-US" sz="3200" dirty="0" smtClean="0">
                <a:latin typeface="+mn-ea"/>
              </a:rPr>
              <a:t>扛不完的責任</a:t>
            </a:r>
            <a:endParaRPr lang="en-US" altLang="zh-TW" sz="3200" dirty="0">
              <a:latin typeface="+mn-ea"/>
            </a:endParaRPr>
          </a:p>
          <a:p>
            <a:r>
              <a:rPr lang="zh-TW" altLang="en-US" sz="3200" dirty="0" smtClean="0"/>
              <a:t>有責無權</a:t>
            </a:r>
            <a:r>
              <a:rPr lang="zh-TW" altLang="en-US" sz="3200" dirty="0" smtClean="0">
                <a:latin typeface="新細明體"/>
                <a:ea typeface="新細明體"/>
              </a:rPr>
              <a:t>，</a:t>
            </a:r>
            <a:r>
              <a:rPr lang="zh-TW" altLang="en-US" sz="3200" dirty="0" smtClean="0"/>
              <a:t>所以</a:t>
            </a:r>
            <a:r>
              <a:rPr lang="zh-TW" altLang="en-US" sz="3200" dirty="0"/>
              <a:t>折損率很高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81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r>
              <a:rPr lang="zh-TW" altLang="en-US" sz="2800" dirty="0" smtClean="0">
                <a:latin typeface="+mn-ea"/>
              </a:rPr>
              <a:t>心有戚戚焉，哀怨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 smtClean="0">
                <a:latin typeface="+mn-ea"/>
              </a:rPr>
              <a:t>所以，對我好一點，願意幫你做事就不錯了，別再要求了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>
                <a:latin typeface="+mn-ea"/>
              </a:rPr>
              <a:t>主權在我手</a:t>
            </a:r>
            <a:r>
              <a:rPr lang="zh-TW" altLang="en-US" sz="2800" dirty="0" smtClean="0">
                <a:latin typeface="+mn-ea"/>
              </a:rPr>
              <a:t>中，如果不滿意，隨時就不做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 smtClean="0">
                <a:latin typeface="+mn-ea"/>
              </a:rPr>
              <a:t>當然是很辛苦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>
                <a:latin typeface="+mj-ea"/>
                <a:ea typeface="+mj-ea"/>
              </a:rPr>
              <a:t>認真的人就會被要求多做一點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>
                <a:latin typeface="+mn-ea"/>
              </a:rPr>
              <a:t>好像也</a:t>
            </a:r>
            <a:r>
              <a:rPr lang="zh-TW" altLang="en-US" sz="2800" dirty="0" smtClean="0">
                <a:latin typeface="+mn-ea"/>
              </a:rPr>
              <a:t>還好，沒這麼嚴重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>
                <a:latin typeface="+mn-ea"/>
              </a:rPr>
              <a:t>行政也有他的樂趣</a:t>
            </a:r>
            <a:endParaRPr lang="en-US" altLang="zh-TW" sz="2800" dirty="0" smtClean="0">
              <a:latin typeface="+mn-ea"/>
            </a:endParaRPr>
          </a:p>
          <a:p>
            <a:endParaRPr lang="en-US" altLang="zh-TW" dirty="0" smtClean="0">
              <a:latin typeface="+mn-ea"/>
            </a:endParaRPr>
          </a:p>
          <a:p>
            <a:endParaRPr lang="zh-TW" altLang="en-US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聽了這些話你的感覺如何</a:t>
            </a:r>
            <a:r>
              <a:rPr lang="zh-TW" altLang="en-US" dirty="0" smtClean="0">
                <a:latin typeface="新細明體"/>
                <a:ea typeface="新細明體"/>
              </a:rPr>
              <a:t>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425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dirty="0" smtClean="0">
                <a:latin typeface="+mn-ea"/>
              </a:rPr>
              <a:t>沒人要做就叫我做</a:t>
            </a:r>
            <a:endParaRPr lang="en-US" altLang="zh-TW" sz="3200" dirty="0" smtClean="0">
              <a:latin typeface="+mn-ea"/>
            </a:endParaRPr>
          </a:p>
          <a:p>
            <a:r>
              <a:rPr lang="zh-TW" altLang="en-US" sz="3200" dirty="0">
                <a:latin typeface="+mn-ea"/>
              </a:rPr>
              <a:t>不知道為什麼選我</a:t>
            </a:r>
            <a:endParaRPr lang="en-US" altLang="zh-TW" sz="3200" dirty="0" smtClean="0">
              <a:latin typeface="+mn-ea"/>
            </a:endParaRPr>
          </a:p>
          <a:p>
            <a:r>
              <a:rPr lang="zh-TW" altLang="en-US" sz="3200" dirty="0">
                <a:latin typeface="+mn-ea"/>
              </a:rPr>
              <a:t>因為有一些</a:t>
            </a:r>
            <a:r>
              <a:rPr lang="zh-TW" altLang="en-US" sz="3200" dirty="0" smtClean="0">
                <a:latin typeface="+mn-ea"/>
              </a:rPr>
              <a:t>優點</a:t>
            </a:r>
            <a:r>
              <a:rPr lang="zh-TW" altLang="en-US" sz="3200" dirty="0" smtClean="0">
                <a:latin typeface="標楷體"/>
                <a:ea typeface="標楷體"/>
              </a:rPr>
              <a:t>、能力所以</a:t>
            </a:r>
            <a:r>
              <a:rPr lang="zh-TW" altLang="en-US" sz="3200" dirty="0" smtClean="0">
                <a:latin typeface="+mn-ea"/>
              </a:rPr>
              <a:t>被重視</a:t>
            </a:r>
            <a:endParaRPr lang="en-US" altLang="zh-TW" sz="3200" dirty="0" smtClean="0">
              <a:latin typeface="+mn-ea"/>
            </a:endParaRPr>
          </a:p>
          <a:p>
            <a:endParaRPr lang="en-US" altLang="zh-TW" sz="3200" dirty="0" smtClean="0">
              <a:latin typeface="+mn-ea"/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你</a:t>
            </a:r>
            <a:r>
              <a:rPr lang="zh-TW" altLang="en-US" dirty="0" smtClean="0"/>
              <a:t>為什麼會做行政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466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r>
              <a:rPr lang="zh-TW" altLang="en-US" sz="2800" dirty="0" smtClean="0"/>
              <a:t>沒有權利</a:t>
            </a:r>
            <a:endParaRPr lang="en-US" altLang="zh-TW" sz="2800" dirty="0" smtClean="0"/>
          </a:p>
          <a:p>
            <a:r>
              <a:rPr lang="zh-TW" altLang="en-US" sz="2800" dirty="0"/>
              <a:t>沒有</a:t>
            </a:r>
            <a:r>
              <a:rPr lang="zh-TW" altLang="en-US" sz="2800" dirty="0" smtClean="0"/>
              <a:t>利益</a:t>
            </a:r>
            <a:endParaRPr lang="en-US" altLang="zh-TW" sz="2800" dirty="0" smtClean="0"/>
          </a:p>
          <a:p>
            <a:r>
              <a:rPr lang="zh-TW" altLang="en-US" sz="2800" dirty="0"/>
              <a:t>沒有</a:t>
            </a:r>
            <a:r>
              <a:rPr lang="zh-TW" altLang="en-US" sz="2800" dirty="0" smtClean="0"/>
              <a:t>成就</a:t>
            </a:r>
            <a:endParaRPr lang="en-US" altLang="zh-TW" sz="2800" dirty="0" smtClean="0"/>
          </a:p>
          <a:p>
            <a:r>
              <a:rPr lang="zh-TW" altLang="en-US" sz="2800" dirty="0"/>
              <a:t>不被尊重</a:t>
            </a:r>
            <a:endParaRPr lang="en-US" altLang="zh-TW" sz="2800" dirty="0" smtClean="0"/>
          </a:p>
          <a:p>
            <a:r>
              <a:rPr lang="zh-TW" altLang="en-US" sz="2800" dirty="0" smtClean="0"/>
              <a:t>責任無限</a:t>
            </a:r>
            <a:endParaRPr lang="en-US" altLang="zh-TW" sz="2800" dirty="0" smtClean="0"/>
          </a:p>
          <a:p>
            <a:r>
              <a:rPr lang="zh-TW" altLang="en-US" sz="2800" dirty="0" smtClean="0"/>
              <a:t>不對等地位</a:t>
            </a:r>
            <a:endParaRPr lang="en-US" altLang="zh-TW" sz="2800" dirty="0" smtClean="0"/>
          </a:p>
          <a:p>
            <a:r>
              <a:rPr lang="zh-TW" altLang="en-US" sz="2800" dirty="0"/>
              <a:t>覺得做了很多很委屈</a:t>
            </a:r>
            <a:endParaRPr lang="en-US" altLang="zh-TW" sz="2800" dirty="0" smtClean="0"/>
          </a:p>
          <a:p>
            <a:r>
              <a:rPr lang="zh-TW" altLang="en-US" sz="2800" dirty="0" smtClean="0"/>
              <a:t>因困難</a:t>
            </a:r>
            <a:r>
              <a:rPr lang="zh-TW" altLang="en-US" sz="2800" dirty="0" smtClean="0">
                <a:latin typeface="標楷體"/>
                <a:ea typeface="標楷體"/>
              </a:rPr>
              <a:t>、</a:t>
            </a:r>
            <a:r>
              <a:rPr lang="zh-TW" altLang="en-US" sz="2800" dirty="0" smtClean="0"/>
              <a:t>因不會解問題產生挫折</a:t>
            </a:r>
            <a:endParaRPr lang="en-US" altLang="zh-TW" sz="2800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與原先的想像有落差嗎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042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2800" dirty="0" smtClean="0"/>
              <a:t>是一種藝術</a:t>
            </a:r>
            <a:endParaRPr lang="en-US" altLang="zh-TW" sz="2800" dirty="0" smtClean="0"/>
          </a:p>
          <a:p>
            <a:endParaRPr lang="en-US" altLang="zh-TW" sz="2800" dirty="0"/>
          </a:p>
          <a:p>
            <a:r>
              <a:rPr lang="zh-TW" altLang="en-US" sz="2800" dirty="0" smtClean="0"/>
              <a:t>是領導的才能</a:t>
            </a:r>
            <a:endParaRPr lang="en-US" altLang="zh-TW" sz="2800" dirty="0" smtClean="0"/>
          </a:p>
          <a:p>
            <a:endParaRPr lang="en-US" altLang="zh-TW" sz="2800" dirty="0"/>
          </a:p>
          <a:p>
            <a:r>
              <a:rPr lang="zh-TW" altLang="en-US" sz="2800" dirty="0" smtClean="0"/>
              <a:t>好好處理人的問題</a:t>
            </a:r>
            <a:endParaRPr lang="en-US" altLang="zh-TW" sz="2800" dirty="0" smtClean="0"/>
          </a:p>
          <a:p>
            <a:endParaRPr lang="en-US" altLang="zh-TW" sz="2800" dirty="0"/>
          </a:p>
          <a:p>
            <a:r>
              <a:rPr lang="zh-TW" altLang="en-US" sz="2800" dirty="0" smtClean="0"/>
              <a:t>作對的事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學校行政是甚麼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447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92500"/>
          </a:bodyPr>
          <a:lstStyle/>
          <a:p>
            <a:r>
              <a:rPr lang="zh-TW" altLang="en-US" sz="2800" dirty="0" smtClean="0"/>
              <a:t>有清楚的價值觀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/>
              <a:t>     願意服務 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/>
              <a:t>樂於付出，</a:t>
            </a:r>
            <a:r>
              <a:rPr lang="zh-TW" altLang="en-US" sz="2800" dirty="0"/>
              <a:t>以學生</a:t>
            </a:r>
            <a:r>
              <a:rPr lang="zh-TW" altLang="en-US" sz="2800" dirty="0" smtClean="0"/>
              <a:t>為主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>
                <a:latin typeface="+mn-ea"/>
              </a:rPr>
              <a:t>因學校</a:t>
            </a:r>
            <a:endParaRPr lang="en-US" altLang="zh-TW" sz="2800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2800" dirty="0">
                <a:latin typeface="+mn-ea"/>
              </a:rPr>
              <a:t> </a:t>
            </a:r>
            <a:r>
              <a:rPr lang="zh-TW" altLang="en-US" sz="2800" dirty="0" smtClean="0">
                <a:latin typeface="+mn-ea"/>
              </a:rPr>
              <a:t>  或學生的進步產生成就</a:t>
            </a:r>
            <a:endParaRPr lang="zh-TW" altLang="en-US" sz="2800" dirty="0">
              <a:latin typeface="+mn-ea"/>
            </a:endParaRPr>
          </a:p>
          <a:p>
            <a:r>
              <a:rPr lang="zh-TW" altLang="en-US" sz="2800" dirty="0" smtClean="0"/>
              <a:t>遵守制度，遵守原則 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>
                <a:latin typeface="+mn-ea"/>
              </a:rPr>
              <a:t>讓</a:t>
            </a:r>
            <a:r>
              <a:rPr lang="zh-TW" altLang="en-US" sz="2800" dirty="0" smtClean="0"/>
              <a:t>別人知道如何來配合</a:t>
            </a:r>
            <a:endParaRPr lang="en-US" altLang="zh-TW" sz="2800" dirty="0" smtClean="0"/>
          </a:p>
          <a:p>
            <a:r>
              <a:rPr lang="zh-TW" altLang="en-US" sz="2800" dirty="0"/>
              <a:t>規劃事情前盡量</a:t>
            </a:r>
            <a:r>
              <a:rPr lang="zh-TW" altLang="en-US" sz="2800" dirty="0" smtClean="0"/>
              <a:t>周延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>
                <a:latin typeface="+mn-ea"/>
              </a:rPr>
              <a:t>以免產生不必要的後遺症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>
                <a:latin typeface="+mn-ea"/>
              </a:rPr>
              <a:t>重視橫向聯繫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>
                <a:latin typeface="+mn-ea"/>
              </a:rPr>
              <a:t>公平的處理</a:t>
            </a:r>
            <a:r>
              <a:rPr lang="zh-TW" altLang="en-US" sz="2800" dirty="0" smtClean="0">
                <a:latin typeface="+mn-ea"/>
              </a:rPr>
              <a:t>事情</a:t>
            </a:r>
            <a:r>
              <a:rPr lang="zh-TW" altLang="en-US" sz="2800" dirty="0" smtClean="0"/>
              <a:t>，不要因為和誰的交情好就給他好的待遇，不要因為誰的說話大聲就給他要的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 smtClean="0">
                <a:latin typeface="+mn-ea"/>
              </a:rPr>
              <a:t>大器</a:t>
            </a:r>
            <a:r>
              <a:rPr lang="zh-TW" altLang="en-US" sz="2800" dirty="0" smtClean="0">
                <a:latin typeface="新細明體"/>
                <a:ea typeface="新細明體"/>
              </a:rPr>
              <a:t>，</a:t>
            </a:r>
            <a:r>
              <a:rPr lang="zh-TW" altLang="en-US" sz="2800" dirty="0" smtClean="0">
                <a:latin typeface="+mn-ea"/>
              </a:rPr>
              <a:t>不計較</a:t>
            </a:r>
            <a:endParaRPr lang="en-US" altLang="zh-TW" sz="2800" dirty="0" smtClean="0">
              <a:latin typeface="+mn-ea"/>
            </a:endParaRPr>
          </a:p>
          <a:p>
            <a:endParaRPr lang="en-US" altLang="zh-TW" dirty="0" smtClean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雖然困難為什麼有人成功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9747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r>
              <a:rPr lang="zh-TW" altLang="en-US" dirty="0" smtClean="0"/>
              <a:t>真心面對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掩蓋只</a:t>
            </a:r>
            <a:r>
              <a:rPr lang="zh-TW" altLang="en-US" dirty="0"/>
              <a:t>會讓問題更嚴重並失去互信基礎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第一時間解決</a:t>
            </a:r>
            <a:r>
              <a:rPr lang="zh-TW" altLang="en-US" dirty="0" smtClean="0">
                <a:latin typeface="新細明體"/>
                <a:ea typeface="新細明體"/>
              </a:rPr>
              <a:t>，</a:t>
            </a:r>
            <a:r>
              <a:rPr lang="zh-TW" altLang="en-US" dirty="0" smtClean="0"/>
              <a:t>不要累積問題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知道如何求助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遇到問題的時候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5633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zh-TW" altLang="en-US" sz="3200" dirty="0"/>
              <a:t>多問</a:t>
            </a:r>
            <a:r>
              <a:rPr lang="zh-TW" altLang="en-US" sz="3200" dirty="0" smtClean="0"/>
              <a:t>問</a:t>
            </a:r>
            <a:r>
              <a:rPr lang="zh-TW" altLang="en-US" sz="3200" dirty="0" smtClean="0">
                <a:latin typeface="新細明體"/>
                <a:ea typeface="新細明體"/>
              </a:rPr>
              <a:t>，</a:t>
            </a:r>
            <a:r>
              <a:rPr lang="zh-TW" altLang="en-US" sz="3200" dirty="0" smtClean="0"/>
              <a:t>多看看</a:t>
            </a:r>
            <a:endParaRPr lang="en-US" altLang="zh-TW" sz="3200" dirty="0" smtClean="0"/>
          </a:p>
          <a:p>
            <a:pPr>
              <a:lnSpc>
                <a:spcPts val="5000"/>
              </a:lnSpc>
            </a:pPr>
            <a:r>
              <a:rPr lang="zh-TW" altLang="en-US" sz="3200" dirty="0" smtClean="0"/>
              <a:t>找一個典範學習他</a:t>
            </a:r>
            <a:endParaRPr lang="en-US" altLang="zh-TW" sz="3200" dirty="0" smtClean="0"/>
          </a:p>
          <a:p>
            <a:pPr>
              <a:lnSpc>
                <a:spcPts val="5000"/>
              </a:lnSpc>
            </a:pPr>
            <a:r>
              <a:rPr lang="zh-TW" altLang="en-US" sz="3200" dirty="0" smtClean="0"/>
              <a:t>讓行政效能發揮</a:t>
            </a:r>
            <a:endParaRPr lang="en-US" altLang="zh-TW" sz="3200" dirty="0" smtClean="0"/>
          </a:p>
          <a:p>
            <a:pPr>
              <a:lnSpc>
                <a:spcPts val="5000"/>
              </a:lnSpc>
            </a:pPr>
            <a:r>
              <a:rPr lang="zh-TW" altLang="en-US" sz="3200" dirty="0"/>
              <a:t>讓組織因你而進步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期許做一個好的行政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5042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102</TotalTime>
  <Words>350</Words>
  <Application>Microsoft Office PowerPoint</Application>
  <PresentationFormat>如螢幕大小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波形</vt:lpstr>
      <vt:lpstr>行政的效能</vt:lpstr>
      <vt:lpstr>PowerPoint 簡報</vt:lpstr>
      <vt:lpstr>聽了這些話你的感覺如何？</vt:lpstr>
      <vt:lpstr>你為什麼會做行政</vt:lpstr>
      <vt:lpstr>與原先的想像有落差嗎</vt:lpstr>
      <vt:lpstr>學校行政是甚麼</vt:lpstr>
      <vt:lpstr>雖然困難為什麼有人成功</vt:lpstr>
      <vt:lpstr>遇到問題的時候</vt:lpstr>
      <vt:lpstr>期許做一個好的行政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行政的效能</dc:title>
  <dc:creator>principal</dc:creator>
  <cp:lastModifiedBy>principal</cp:lastModifiedBy>
  <cp:revision>7</cp:revision>
  <dcterms:created xsi:type="dcterms:W3CDTF">2014-09-02T23:16:59Z</dcterms:created>
  <dcterms:modified xsi:type="dcterms:W3CDTF">2014-09-09T03:01:35Z</dcterms:modified>
</cp:coreProperties>
</file>