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310" r:id="rId4"/>
    <p:sldId id="272" r:id="rId5"/>
    <p:sldId id="308" r:id="rId6"/>
    <p:sldId id="274" r:id="rId7"/>
    <p:sldId id="261" r:id="rId8"/>
    <p:sldId id="276" r:id="rId9"/>
    <p:sldId id="288" r:id="rId10"/>
    <p:sldId id="290" r:id="rId11"/>
    <p:sldId id="292" r:id="rId12"/>
    <p:sldId id="294" r:id="rId13"/>
    <p:sldId id="285" r:id="rId14"/>
    <p:sldId id="286" r:id="rId15"/>
    <p:sldId id="298" r:id="rId16"/>
    <p:sldId id="264" r:id="rId17"/>
    <p:sldId id="296" r:id="rId18"/>
    <p:sldId id="297" r:id="rId19"/>
    <p:sldId id="284" r:id="rId20"/>
    <p:sldId id="300" r:id="rId21"/>
    <p:sldId id="299" r:id="rId22"/>
    <p:sldId id="301" r:id="rId23"/>
    <p:sldId id="302" r:id="rId24"/>
    <p:sldId id="305" r:id="rId25"/>
    <p:sldId id="304" r:id="rId26"/>
    <p:sldId id="282" r:id="rId27"/>
    <p:sldId id="269" r:id="rId28"/>
    <p:sldId id="270" r:id="rId29"/>
    <p:sldId id="306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5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68EC-AEB7-4793-85F8-D833B964EF0A}" type="datetimeFigureOut">
              <a:rPr lang="zh-TW" altLang="en-US" smtClean="0"/>
              <a:t>2014/6/30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8ADB-F588-4BFB-A62A-E20AC8B2D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79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8ADB-F588-4BFB-A62A-E20AC8B2D32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46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8ADB-F588-4BFB-A62A-E20AC8B2D32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5F77-2CE8-4064-8FCA-28CAE95552C5}" type="datetimeFigureOut">
              <a:rPr lang="zh-TW" altLang="en-US" smtClean="0"/>
              <a:pPr/>
              <a:t>2014/6/30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DCBC-53D2-4191-AED5-FD02300430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wmf"/><Relationship Id="rId7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wmf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1500166" y="4000504"/>
            <a:ext cx="6357982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標楷體" pitchFamily="65" charset="-120"/>
                <a:ea typeface="標楷體" pitchFamily="65" charset="-120"/>
              </a:rPr>
              <a:t>從優質學校獲獎談起</a:t>
            </a:r>
            <a:endParaRPr lang="zh-TW" altLang="en-US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428728" y="64291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我們的任務</a:t>
            </a:r>
            <a:endParaRPr lang="zh-TW" altLang="en-US" sz="40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85852" y="1714488"/>
            <a:ext cx="62865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☆</a:t>
            </a:r>
            <a:r>
              <a:rPr lang="zh-TW" alt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守護視障學生，校園如家庭</a:t>
            </a:r>
            <a:endParaRPr lang="en-US" altLang="zh-TW" sz="28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☆</a:t>
            </a:r>
            <a:r>
              <a:rPr lang="zh-TW" alt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從黑暗中看到希望，發掘學生潛能</a:t>
            </a:r>
            <a:endParaRPr lang="en-US" altLang="zh-TW" sz="28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☆</a:t>
            </a:r>
            <a:r>
              <a:rPr lang="zh-TW" alt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走入社會，提升自己尊重別人</a:t>
            </a:r>
            <a:endParaRPr lang="en-US" altLang="zh-TW" sz="28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☆</a:t>
            </a:r>
            <a:r>
              <a:rPr lang="zh-TW" alt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相信生命的價值，一個都不能少</a:t>
            </a:r>
            <a:endParaRPr lang="en-US" altLang="zh-TW" sz="28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2071670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spc="300" dirty="0" smtClean="0">
                <a:ln w="1143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多元資源的主要類別</a:t>
            </a:r>
            <a:endParaRPr lang="zh-TW" altLang="en-US" sz="3200" b="1" spc="300" dirty="0">
              <a:ln w="1143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57356" y="1285860"/>
            <a:ext cx="650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人力資源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財力資源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物力資源   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                                                 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自然資源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                      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文史資源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科技資源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                         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智慧資源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29190" y="2714620"/>
            <a:ext cx="357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校外資源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統整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學生主體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校內資源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9" name="右大括弧 8"/>
          <p:cNvSpPr/>
          <p:nvPr/>
        </p:nvSpPr>
        <p:spPr>
          <a:xfrm>
            <a:off x="3929058" y="2928934"/>
            <a:ext cx="857256" cy="1285884"/>
          </a:xfrm>
          <a:prstGeom prst="rightBrace">
            <a:avLst>
              <a:gd name="adj1" fmla="val 8333"/>
              <a:gd name="adj2" fmla="val 53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矩形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1472" y="2571744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校外資源       交互作用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校內資源       整合發展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72066" y="307181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創造學校最大價值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右大括弧 7"/>
          <p:cNvSpPr/>
          <p:nvPr/>
        </p:nvSpPr>
        <p:spPr>
          <a:xfrm>
            <a:off x="2357422" y="2571744"/>
            <a:ext cx="714380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43108" y="50004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spc="300" dirty="0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資源統整的精神意涵</a:t>
            </a:r>
            <a:endParaRPr lang="zh-TW" altLang="en-US" sz="3600" b="1" spc="300" dirty="0">
              <a:ln w="1143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739" y="178594"/>
            <a:ext cx="7358063" cy="1714500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929718" cy="6667500"/>
        </p:xfrm>
        <a:graphic>
          <a:graphicData uri="http://schemas.openxmlformats.org/drawingml/2006/table">
            <a:tbl>
              <a:tblPr/>
              <a:tblGrid>
                <a:gridCol w="3738974"/>
                <a:gridCol w="5190744"/>
              </a:tblGrid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經費來源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小計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2761">
                <a:tc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校內預算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99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140,403,980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139,980,027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143,334,737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151,801,372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教育部補助款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含委辦專案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99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109,040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2,291,391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3,385,082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7,730,547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教育局補助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99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1,780,206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100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5,897,770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6,841,597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102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3,684,602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捐助款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99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552,300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100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1,097,756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101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1,889,040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102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年度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1152525" algn="l"/>
                          <a:tab pos="1541145" algn="ctr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	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14,283,594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3054" marR="43054" marT="0" marB="0">
                    <a:lnL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4414" y="-142900"/>
            <a:ext cx="6442463" cy="6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461"/>
              </a:lnSpc>
              <a:tabLst>
                <a:tab pos="810340" algn="l"/>
                <a:tab pos="1083803" algn="ctr"/>
              </a:tabLst>
            </a:pPr>
            <a:r>
              <a:rPr lang="en-US" altLang="zh-TW" sz="2000" b="1" dirty="0" smtClean="0">
                <a:ea typeface="標楷體" pitchFamily="65" charset="-120"/>
              </a:rPr>
              <a:t>--</a:t>
            </a:r>
            <a:r>
              <a:rPr kumimoji="1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99~102</a:t>
            </a:r>
            <a:r>
              <a:rPr kumimoji="1"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年經費來源彙整表</a:t>
            </a:r>
            <a:endParaRPr kumimoji="1" lang="zh-TW" altLang="en-US" sz="2000" dirty="0">
              <a:latin typeface="Arial" pitchFamily="34" charset="0"/>
              <a:ea typeface="新細明體" pitchFamily="18" charset="-12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810340" algn="l"/>
                <a:tab pos="1083803" algn="ctr"/>
              </a:tabLst>
            </a:pPr>
            <a:endParaRPr kumimoji="1" lang="zh-TW" altLang="en-US" sz="2000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07"/>
          <p:cNvSpPr>
            <a:spLocks noChangeShapeType="1"/>
          </p:cNvSpPr>
          <p:nvPr/>
        </p:nvSpPr>
        <p:spPr bwMode="auto">
          <a:xfrm>
            <a:off x="6251898" y="1285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39" name="Line 208"/>
          <p:cNvSpPr>
            <a:spLocks noChangeShapeType="1"/>
          </p:cNvSpPr>
          <p:nvPr/>
        </p:nvSpPr>
        <p:spPr bwMode="auto">
          <a:xfrm>
            <a:off x="6251898" y="130150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0" name="Line 234"/>
          <p:cNvSpPr>
            <a:spLocks noChangeShapeType="1"/>
          </p:cNvSpPr>
          <p:nvPr/>
        </p:nvSpPr>
        <p:spPr bwMode="auto">
          <a:xfrm>
            <a:off x="1644179" y="131712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1" name="Line 235"/>
          <p:cNvSpPr>
            <a:spLocks noChangeShapeType="1"/>
          </p:cNvSpPr>
          <p:nvPr/>
        </p:nvSpPr>
        <p:spPr bwMode="auto">
          <a:xfrm>
            <a:off x="1644179" y="133387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2" name="Line 261"/>
          <p:cNvSpPr>
            <a:spLocks noChangeShapeType="1"/>
          </p:cNvSpPr>
          <p:nvPr/>
        </p:nvSpPr>
        <p:spPr bwMode="auto">
          <a:xfrm>
            <a:off x="1644179" y="13494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3" name="Line 262"/>
          <p:cNvSpPr>
            <a:spLocks noChangeShapeType="1"/>
          </p:cNvSpPr>
          <p:nvPr/>
        </p:nvSpPr>
        <p:spPr bwMode="auto">
          <a:xfrm>
            <a:off x="1644179" y="136512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4" name="Line 284"/>
          <p:cNvSpPr>
            <a:spLocks noChangeShapeType="1"/>
          </p:cNvSpPr>
          <p:nvPr/>
        </p:nvSpPr>
        <p:spPr bwMode="auto">
          <a:xfrm>
            <a:off x="1644179" y="138075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5" name="Line 511"/>
          <p:cNvSpPr>
            <a:spLocks noChangeShapeType="1"/>
          </p:cNvSpPr>
          <p:nvPr/>
        </p:nvSpPr>
        <p:spPr bwMode="auto">
          <a:xfrm>
            <a:off x="4691435" y="195560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6" name="Line 512"/>
          <p:cNvSpPr>
            <a:spLocks noChangeShapeType="1"/>
          </p:cNvSpPr>
          <p:nvPr/>
        </p:nvSpPr>
        <p:spPr bwMode="auto">
          <a:xfrm>
            <a:off x="4691435" y="197122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7" name="Line 539"/>
          <p:cNvSpPr>
            <a:spLocks noChangeShapeType="1"/>
          </p:cNvSpPr>
          <p:nvPr/>
        </p:nvSpPr>
        <p:spPr bwMode="auto">
          <a:xfrm>
            <a:off x="4691435" y="198797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8" name="Line 540"/>
          <p:cNvSpPr>
            <a:spLocks noChangeShapeType="1"/>
          </p:cNvSpPr>
          <p:nvPr/>
        </p:nvSpPr>
        <p:spPr bwMode="auto">
          <a:xfrm>
            <a:off x="4691435" y="20035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49" name="Line 567"/>
          <p:cNvSpPr>
            <a:spLocks noChangeShapeType="1"/>
          </p:cNvSpPr>
          <p:nvPr/>
        </p:nvSpPr>
        <p:spPr bwMode="auto">
          <a:xfrm>
            <a:off x="4691435" y="201922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50" name="Line 568"/>
          <p:cNvSpPr>
            <a:spLocks noChangeShapeType="1"/>
          </p:cNvSpPr>
          <p:nvPr/>
        </p:nvSpPr>
        <p:spPr bwMode="auto">
          <a:xfrm>
            <a:off x="4691435" y="203485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51" name="Line 593"/>
          <p:cNvSpPr>
            <a:spLocks noChangeShapeType="1"/>
          </p:cNvSpPr>
          <p:nvPr/>
        </p:nvSpPr>
        <p:spPr bwMode="auto">
          <a:xfrm>
            <a:off x="4691435" y="205159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52" name="Line 837"/>
          <p:cNvSpPr>
            <a:spLocks noChangeShapeType="1"/>
          </p:cNvSpPr>
          <p:nvPr/>
        </p:nvSpPr>
        <p:spPr bwMode="auto">
          <a:xfrm>
            <a:off x="4691435" y="14399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53" name="Line 838"/>
          <p:cNvSpPr>
            <a:spLocks noChangeShapeType="1"/>
          </p:cNvSpPr>
          <p:nvPr/>
        </p:nvSpPr>
        <p:spPr bwMode="auto">
          <a:xfrm>
            <a:off x="4691435" y="145553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54" name="Line 865"/>
          <p:cNvSpPr>
            <a:spLocks noChangeShapeType="1"/>
          </p:cNvSpPr>
          <p:nvPr/>
        </p:nvSpPr>
        <p:spPr bwMode="auto">
          <a:xfrm>
            <a:off x="4691435" y="147116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55" name="Line 866"/>
          <p:cNvSpPr>
            <a:spLocks noChangeShapeType="1"/>
          </p:cNvSpPr>
          <p:nvPr/>
        </p:nvSpPr>
        <p:spPr bwMode="auto">
          <a:xfrm>
            <a:off x="4691435" y="148791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graphicFrame>
        <p:nvGraphicFramePr>
          <p:cNvPr id="31760" name="Group 1040"/>
          <p:cNvGraphicFramePr>
            <a:graphicFrameLocks noGrp="1"/>
          </p:cNvGraphicFramePr>
          <p:nvPr/>
        </p:nvGraphicFramePr>
        <p:xfrm>
          <a:off x="603843" y="716589"/>
          <a:ext cx="7944100" cy="5733828"/>
        </p:xfrm>
        <a:graphic>
          <a:graphicData uri="http://schemas.openxmlformats.org/drawingml/2006/table">
            <a:tbl>
              <a:tblPr/>
              <a:tblGrid>
                <a:gridCol w="2411033"/>
                <a:gridCol w="2762641"/>
                <a:gridCol w="2770426"/>
              </a:tblGrid>
              <a:tr h="713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人力志工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捐贈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物資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設施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  <a:tr h="5020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校學人力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(147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友校單位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(17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間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專業人才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(31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醫療院所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(6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公務機關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間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企業商家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(8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間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機構團體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(12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間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櫻花樹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音樂光碟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溝通板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踏步機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提款機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二手電腦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作業本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麵包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白米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義大利麵襪子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禮品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自然資源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●校內資源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回收地下水灌溉校園植栽永續利用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●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校外資源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結合社區自然環境進行校外教學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資訊資源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系統化行政平台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雲端化教學平台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無障礙設施及教輔具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校外資源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資料庫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3" name="Line 891"/>
          <p:cNvSpPr>
            <a:spLocks noChangeShapeType="1"/>
          </p:cNvSpPr>
          <p:nvPr/>
        </p:nvSpPr>
        <p:spPr bwMode="auto">
          <a:xfrm>
            <a:off x="4691435" y="150353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TW" altLang="en-US"/>
          </a:p>
        </p:txBody>
      </p:sp>
      <p:sp>
        <p:nvSpPr>
          <p:cNvPr id="14394" name="Text Box 910"/>
          <p:cNvSpPr txBox="1">
            <a:spLocks noChangeArrowheads="1"/>
          </p:cNvSpPr>
          <p:nvPr/>
        </p:nvSpPr>
        <p:spPr bwMode="auto">
          <a:xfrm>
            <a:off x="151774" y="164060"/>
            <a:ext cx="9144000" cy="4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b="1" dirty="0">
                <a:ea typeface="標楷體" pitchFamily="65" charset="-120"/>
              </a:rPr>
              <a:t>多元、多樣、多量的取得資源</a:t>
            </a:r>
            <a:r>
              <a:rPr lang="en-US" altLang="zh-TW" sz="2500" b="1" dirty="0">
                <a:ea typeface="標楷體" pitchFamily="65" charset="-120"/>
              </a:rPr>
              <a:t>—</a:t>
            </a:r>
            <a:r>
              <a:rPr lang="zh-TW" altLang="en-US" sz="2500" b="1" dirty="0">
                <a:ea typeface="標楷體" pitchFamily="65" charset="-120"/>
              </a:rPr>
              <a:t>人力、物力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674440" y="548680"/>
            <a:ext cx="7497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統整資源</a:t>
            </a:r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新細明體" pitchFamily="18" charset="-120"/>
                <a:ea typeface="標楷體" pitchFamily="65" charset="-120"/>
              </a:rPr>
              <a:t>、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分配運用考慮學生各面向需求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◎生活扶助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◎無障礙學習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◎多元開發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適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性揚才</a:t>
            </a:r>
          </a:p>
          <a:p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95536" y="2458717"/>
            <a:ext cx="224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新細明體" pitchFamily="18" charset="-120"/>
                <a:ea typeface="標楷體" pitchFamily="65" charset="-120"/>
              </a:rPr>
              <a:t>社區美髮師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義剪</a:t>
            </a:r>
            <a:endParaRPr lang="en-US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091321"/>
            <a:ext cx="3744416" cy="280748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4211960" y="2304829"/>
            <a:ext cx="2520279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新細明體" pitchFamily="18" charset="-120"/>
                <a:ea typeface="標楷體" pitchFamily="65" charset="-120"/>
              </a:rPr>
              <a:t>新光醫院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每週入校義診</a:t>
            </a:r>
          </a:p>
        </p:txBody>
      </p:sp>
      <p:grpSp>
        <p:nvGrpSpPr>
          <p:cNvPr id="12" name="Group 97"/>
          <p:cNvGrpSpPr>
            <a:grpSpLocks/>
          </p:cNvGrpSpPr>
          <p:nvPr/>
        </p:nvGrpSpPr>
        <p:grpSpPr bwMode="auto">
          <a:xfrm>
            <a:off x="4211960" y="2996952"/>
            <a:ext cx="4252652" cy="2848100"/>
            <a:chOff x="-12551" y="-5052"/>
            <a:chExt cx="3561" cy="1577"/>
          </a:xfrm>
        </p:grpSpPr>
        <p:pic>
          <p:nvPicPr>
            <p:cNvPr id="13" name="Picture 67" descr="P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12551" y="-5000"/>
              <a:ext cx="2050" cy="1525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-11726" y="-5052"/>
              <a:ext cx="2736" cy="3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sz="32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8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圖片 4" descr="DSC00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5" y="4110968"/>
            <a:ext cx="2664296" cy="2368624"/>
          </a:xfrm>
          <a:prstGeom prst="rect">
            <a:avLst/>
          </a:prstGeom>
        </p:spPr>
      </p:pic>
      <p:pic>
        <p:nvPicPr>
          <p:cNvPr id="6" name="圖片 5" descr="IMG_2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3960440" cy="2952328"/>
          </a:xfrm>
          <a:prstGeom prst="rect">
            <a:avLst/>
          </a:prstGeom>
        </p:spPr>
      </p:pic>
      <p:pic>
        <p:nvPicPr>
          <p:cNvPr id="7" name="圖片 6" descr="DSC005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908720"/>
            <a:ext cx="3739322" cy="2880320"/>
          </a:xfrm>
          <a:prstGeom prst="rect">
            <a:avLst/>
          </a:prstGeom>
        </p:spPr>
      </p:pic>
      <p:pic>
        <p:nvPicPr>
          <p:cNvPr id="8" name="圖片 7" descr="IMG_2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" y="4161901"/>
            <a:ext cx="2643868" cy="2291435"/>
          </a:xfrm>
          <a:prstGeom prst="rect">
            <a:avLst/>
          </a:prstGeom>
        </p:spPr>
      </p:pic>
      <p:pic>
        <p:nvPicPr>
          <p:cNvPr id="9" name="圖片 8" descr="IMG_28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7560" y="4179013"/>
            <a:ext cx="2880320" cy="216024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39552" y="0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統整資源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新細明體" pitchFamily="18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分配運用考慮學生各面向需求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無障礙學習</a:t>
            </a: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endParaRPr lang="en-US" altLang="zh-TW" sz="2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grpSp>
        <p:nvGrpSpPr>
          <p:cNvPr id="5" name="群組 4"/>
          <p:cNvGrpSpPr/>
          <p:nvPr/>
        </p:nvGrpSpPr>
        <p:grpSpPr>
          <a:xfrm>
            <a:off x="1299264" y="1337474"/>
            <a:ext cx="3312367" cy="2416334"/>
            <a:chOff x="5983025" y="1560053"/>
            <a:chExt cx="4063089" cy="2801581"/>
          </a:xfrm>
        </p:grpSpPr>
        <p:pic>
          <p:nvPicPr>
            <p:cNvPr id="6" name="Picture 9" descr="IMG_0236 - 複製"/>
            <p:cNvPicPr preferRelativeResize="0"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42361" y="1560053"/>
              <a:ext cx="3744415" cy="2801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5983025" y="3867238"/>
              <a:ext cx="4063089" cy="4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1" dirty="0">
                  <a:solidFill>
                    <a:srgbClr val="C00000"/>
                  </a:solidFill>
                  <a:ea typeface="標楷體" pitchFamily="65" charset="-120"/>
                </a:rPr>
                <a:t>大專志工</a:t>
              </a:r>
              <a:r>
                <a:rPr lang="en-US" altLang="zh-TW" sz="20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–</a:t>
              </a:r>
              <a:r>
                <a:rPr lang="zh-TW" altLang="en-US" sz="2000" b="1" dirty="0">
                  <a:solidFill>
                    <a:srgbClr val="C00000"/>
                  </a:solidFill>
                  <a:latin typeface="新細明體" pitchFamily="18" charset="-120"/>
                  <a:ea typeface="標楷體" pitchFamily="65" charset="-120"/>
                </a:rPr>
                <a:t>夜間課輔報讀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824240" y="3741996"/>
            <a:ext cx="3594476" cy="2604074"/>
            <a:chOff x="6142360" y="4948808"/>
            <a:chExt cx="6041362" cy="3851095"/>
          </a:xfrm>
        </p:grpSpPr>
        <p:pic>
          <p:nvPicPr>
            <p:cNvPr id="9" name="圖片 8" descr="DSC0135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8424" y="4948808"/>
              <a:ext cx="5040560" cy="3780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6142360" y="8117159"/>
              <a:ext cx="6041362" cy="68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>
                  <a:solidFill>
                    <a:srgbClr val="C00000"/>
                  </a:solidFill>
                  <a:ea typeface="標楷體" pitchFamily="65" charset="-120"/>
                </a:rPr>
                <a:t>出版組志工</a:t>
              </a:r>
              <a:r>
                <a:rPr lang="en-US" altLang="zh-TW" sz="24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–</a:t>
              </a:r>
              <a:r>
                <a:rPr lang="zh-TW" altLang="en-US" sz="2400" b="1" dirty="0">
                  <a:solidFill>
                    <a:srgbClr val="C00000"/>
                  </a:solidFill>
                  <a:ea typeface="標楷體" pitchFamily="65" charset="-120"/>
                </a:rPr>
                <a:t>點字書製作</a:t>
              </a:r>
              <a:endParaRPr lang="zh-TW" altLang="en-US" sz="2400" b="1" dirty="0">
                <a:solidFill>
                  <a:srgbClr val="C00000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447421" y="1337474"/>
            <a:ext cx="4242974" cy="2376398"/>
            <a:chOff x="9022680" y="1276400"/>
            <a:chExt cx="4242974" cy="2376398"/>
          </a:xfrm>
        </p:grpSpPr>
        <p:pic>
          <p:nvPicPr>
            <p:cNvPr id="12" name="Picture 88" descr="P101034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9887533" y="1276400"/>
              <a:ext cx="2628431" cy="2376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 Box 73"/>
            <p:cNvSpPr txBox="1">
              <a:spLocks noChangeArrowheads="1"/>
            </p:cNvSpPr>
            <p:nvPr/>
          </p:nvSpPr>
          <p:spPr bwMode="auto">
            <a:xfrm>
              <a:off x="9022680" y="3292624"/>
              <a:ext cx="42429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C00000"/>
                  </a:solidFill>
                  <a:latin typeface="新細明體" pitchFamily="18" charset="-120"/>
                  <a:ea typeface="標楷體" pitchFamily="65" charset="-120"/>
                </a:rPr>
                <a:t>北體志工入班協助游泳課程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395536" y="4613203"/>
            <a:ext cx="435669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體、大同大學、北護、銘傳、淡大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領域專業人員、治療師、志工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 校友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設備資源</a:t>
            </a:r>
          </a:p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27584" y="116632"/>
            <a:ext cx="73384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統整資源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新細明體" pitchFamily="18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分配運用考慮學生各面向需求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◎無障礙學習</a:t>
            </a:r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endParaRPr lang="en-US" altLang="zh-TW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8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圖片 4" descr="IMG_4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8752" y="1292319"/>
            <a:ext cx="2411760" cy="1808820"/>
          </a:xfrm>
          <a:prstGeom prst="rect">
            <a:avLst/>
          </a:prstGeom>
        </p:spPr>
      </p:pic>
      <p:pic>
        <p:nvPicPr>
          <p:cNvPr id="6" name="圖片 5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1853" y="1288389"/>
            <a:ext cx="2812147" cy="1808820"/>
          </a:xfrm>
          <a:prstGeom prst="rect">
            <a:avLst/>
          </a:prstGeom>
        </p:spPr>
      </p:pic>
      <p:pic>
        <p:nvPicPr>
          <p:cNvPr id="7" name="圖片 6" descr="DSC_3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8020" y="3070897"/>
            <a:ext cx="2838689" cy="1842887"/>
          </a:xfrm>
          <a:prstGeom prst="rect">
            <a:avLst/>
          </a:prstGeom>
        </p:spPr>
      </p:pic>
      <p:pic>
        <p:nvPicPr>
          <p:cNvPr id="8" name="圖片 7" descr="P10104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4681" y="3144547"/>
            <a:ext cx="2467086" cy="1852464"/>
          </a:xfrm>
          <a:prstGeom prst="rect">
            <a:avLst/>
          </a:prstGeom>
        </p:spPr>
      </p:pic>
      <p:pic>
        <p:nvPicPr>
          <p:cNvPr id="9" name="圖片 8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361" y="4997011"/>
            <a:ext cx="2443974" cy="1804510"/>
          </a:xfrm>
          <a:prstGeom prst="rect">
            <a:avLst/>
          </a:prstGeom>
        </p:spPr>
      </p:pic>
      <p:pic>
        <p:nvPicPr>
          <p:cNvPr id="10" name="圖片 9" descr="P10308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4890" y="4913784"/>
            <a:ext cx="2841819" cy="194421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39064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統整資源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新細明體" pitchFamily="18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分配運用考慮學生各面向需求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◎多元開發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9552" y="1772816"/>
            <a:ext cx="259228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美國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學校、日僑學校、雨農附幼、永吉國小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北美館、故宮、史博館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渣打、德意志、美商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UIT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、國泰世華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如果劇團、九歌劇團、漢霖民俗藝術團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業界專業人士、校友、志工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全校校外教學資源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8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2"/>
            <a:ext cx="9144000" cy="6858000"/>
          </a:xfrm>
        </p:spPr>
      </p:pic>
      <p:grpSp>
        <p:nvGrpSpPr>
          <p:cNvPr id="9" name="群組 7"/>
          <p:cNvGrpSpPr>
            <a:grpSpLocks/>
          </p:cNvGrpSpPr>
          <p:nvPr/>
        </p:nvGrpSpPr>
        <p:grpSpPr bwMode="auto">
          <a:xfrm>
            <a:off x="3932861" y="3525218"/>
            <a:ext cx="5002209" cy="3332784"/>
            <a:chOff x="-6870548" y="8622756"/>
            <a:chExt cx="4768277" cy="2625666"/>
          </a:xfrm>
        </p:grpSpPr>
        <p:pic>
          <p:nvPicPr>
            <p:cNvPr id="10" name="Picture 20" descr="P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6870548" y="9016422"/>
              <a:ext cx="2480169" cy="22311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-6549427" y="8622756"/>
              <a:ext cx="4248150" cy="36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>
                  <a:ea typeface="標楷體" pitchFamily="65" charset="-120"/>
                </a:rPr>
                <a:t>依照興趣潛能發展專才</a:t>
              </a:r>
              <a:endParaRPr lang="zh-TW" altLang="en-US" sz="2400" b="1" dirty="0">
                <a:latin typeface="新細明體" pitchFamily="18" charset="-120"/>
                <a:ea typeface="標楷體" pitchFamily="65" charset="-120"/>
              </a:endParaRPr>
            </a:p>
          </p:txBody>
        </p:sp>
        <p:pic>
          <p:nvPicPr>
            <p:cNvPr id="12" name="圖片 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4390379" y="9016422"/>
              <a:ext cx="2288108" cy="2232000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</p:grpSp>
      <p:grpSp>
        <p:nvGrpSpPr>
          <p:cNvPr id="13" name="群組 8"/>
          <p:cNvGrpSpPr>
            <a:grpSpLocks/>
          </p:cNvGrpSpPr>
          <p:nvPr/>
        </p:nvGrpSpPr>
        <p:grpSpPr bwMode="auto">
          <a:xfrm>
            <a:off x="3932605" y="980728"/>
            <a:ext cx="4824536" cy="2643768"/>
            <a:chOff x="-5642795" y="5109145"/>
            <a:chExt cx="4586473" cy="2399485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-5536526" y="5109145"/>
              <a:ext cx="4431328" cy="410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>
                  <a:latin typeface="新細明體" pitchFamily="18" charset="-120"/>
                  <a:ea typeface="標楷體" pitchFamily="65" charset="-120"/>
                </a:rPr>
                <a:t>外聘業界教師指導</a:t>
              </a:r>
            </a:p>
          </p:txBody>
        </p:sp>
        <p:pic>
          <p:nvPicPr>
            <p:cNvPr id="15" name="Picture 71" descr="IMG_010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5642795" y="5740588"/>
              <a:ext cx="1485000" cy="176804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  <p:pic>
          <p:nvPicPr>
            <p:cNvPr id="16" name="圖片 3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4045766" y="5677444"/>
              <a:ext cx="2989444" cy="1821341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</p:pic>
      </p:grpSp>
      <p:sp>
        <p:nvSpPr>
          <p:cNvPr id="3" name="文字方塊 2"/>
          <p:cNvSpPr txBox="1"/>
          <p:nvPr/>
        </p:nvSpPr>
        <p:spPr>
          <a:xfrm>
            <a:off x="683568" y="11663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統整資源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新細明體" pitchFamily="18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分配運用考慮學生各面向需求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◎適性楊才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7504" y="269183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渣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打、</a:t>
            </a:r>
            <a:r>
              <a:rPr lang="zh-TW" altLang="en-US" sz="2400" b="1" dirty="0">
                <a:ea typeface="標楷體" pitchFamily="65" charset="-120"/>
                <a:cs typeface="Times New Roman" pitchFamily="18" charset="0"/>
              </a:rPr>
              <a:t>央廣、扶輪社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b="1" dirty="0">
                <a:ea typeface="標楷體" pitchFamily="65" charset="-120"/>
                <a:cs typeface="Times New Roman" pitchFamily="18" charset="0"/>
              </a:rPr>
              <a:t>和泰汽車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…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證交所、天母職訓、信安按摩、</a:t>
            </a:r>
            <a:r>
              <a:rPr lang="zh-TW" altLang="en-US" sz="2400" b="1" dirty="0">
                <a:ea typeface="標楷體" pitchFamily="65" charset="-120"/>
                <a:cs typeface="Times New Roman" pitchFamily="18" charset="0"/>
              </a:rPr>
              <a:t>愛盲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…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業界專業人士、校友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714480" y="357165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年是豐收的一年</a:t>
            </a:r>
            <a:endParaRPr lang="zh-TW" altLang="en-US" sz="32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14414" y="1643050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我們榮獲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臺北市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年度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資源統整向度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優質學校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00562" y="1643050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李昱昕組長榮獲教育部</a:t>
            </a:r>
            <a:r>
              <a:rPr lang="en-US" sz="2400" dirty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杏壇芬芳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獎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陳昭文組長榮獲教育部</a:t>
            </a:r>
            <a:r>
              <a:rPr lang="en-US" sz="2400" dirty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年度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優良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特殊教育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陳忠信老師榮獲臺北市</a:t>
            </a:r>
            <a:r>
              <a:rPr 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年杏壇芬芳錄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0828" y="0"/>
            <a:ext cx="10965656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185291"/>
            <a:ext cx="9144000" cy="5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ea typeface="標楷體" pitchFamily="65" charset="-120"/>
              </a:rPr>
              <a:t>創新永續的資源結盟，成就學生成長實現</a:t>
            </a:r>
          </a:p>
        </p:txBody>
      </p: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2542728" y="1317129"/>
            <a:ext cx="6229574" cy="4630043"/>
            <a:chOff x="2543559" y="1317806"/>
            <a:chExt cx="6228887" cy="4629573"/>
          </a:xfrm>
        </p:grpSpPr>
        <p:pic>
          <p:nvPicPr>
            <p:cNvPr id="17427" name="圖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43559" y="1330195"/>
              <a:ext cx="3066188" cy="4617184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7428" name="圖片 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712463" y="1317806"/>
              <a:ext cx="3059983" cy="2295323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7429" name="圖片 8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712463" y="3718285"/>
              <a:ext cx="3059983" cy="2221794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</p:grpSp>
      <p:pic>
        <p:nvPicPr>
          <p:cNvPr id="17413" name="Picture 2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9848" y="2102942"/>
            <a:ext cx="2087314" cy="32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群組 5"/>
          <p:cNvGrpSpPr>
            <a:grpSpLocks/>
          </p:cNvGrpSpPr>
          <p:nvPr/>
        </p:nvGrpSpPr>
        <p:grpSpPr bwMode="auto">
          <a:xfrm>
            <a:off x="538014" y="3939109"/>
            <a:ext cx="1430982" cy="1350615"/>
            <a:chOff x="538904" y="3938733"/>
            <a:chExt cx="1428853" cy="1351370"/>
          </a:xfrm>
        </p:grpSpPr>
        <p:sp>
          <p:nvSpPr>
            <p:cNvPr id="17" name="橢圓 16"/>
            <p:cNvSpPr/>
            <p:nvPr/>
          </p:nvSpPr>
          <p:spPr>
            <a:xfrm>
              <a:off x="538904" y="3938733"/>
              <a:ext cx="1428853" cy="1351370"/>
            </a:xfrm>
            <a:prstGeom prst="ellipse">
              <a:avLst/>
            </a:prstGeom>
            <a:solidFill>
              <a:schemeClr val="bg1"/>
            </a:solidFill>
            <a:ln w="2159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u="sng"/>
            </a:p>
          </p:txBody>
        </p:sp>
        <p:sp>
          <p:nvSpPr>
            <p:cNvPr id="17418" name="矩形 3"/>
            <p:cNvSpPr>
              <a:spLocks noChangeArrowheads="1"/>
            </p:cNvSpPr>
            <p:nvPr/>
          </p:nvSpPr>
          <p:spPr bwMode="auto">
            <a:xfrm>
              <a:off x="862664" y="4182988"/>
              <a:ext cx="959315" cy="83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>
                  <a:solidFill>
                    <a:srgbClr val="FF0000"/>
                  </a:solidFill>
                  <a:latin typeface="文鼎新粗黑" pitchFamily="49" charset="-120"/>
                  <a:ea typeface="文鼎新粗黑" pitchFamily="49" charset="-120"/>
                </a:rPr>
                <a:t>湧向希望</a:t>
              </a: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553612" y="164060"/>
            <a:ext cx="803678" cy="26497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zh-TW" altLang="en-US" sz="1300" dirty="0">
                <a:solidFill>
                  <a:schemeClr val="bg1"/>
                </a:solidFill>
              </a:rPr>
              <a:t>創新永續</a:t>
            </a:r>
          </a:p>
        </p:txBody>
      </p:sp>
    </p:spTree>
    <p:extLst>
      <p:ext uri="{BB962C8B-B14F-4D97-AF65-F5344CB8AC3E}">
        <p14:creationId xmlns:p14="http://schemas.microsoft.com/office/powerpoint/2010/main" val="7020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0828" y="0"/>
            <a:ext cx="10965656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045339" y="2194999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361922" y="2194999"/>
            <a:ext cx="184720" cy="369328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185739"/>
            <a:ext cx="9144000" cy="5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3200" b="1" dirty="0">
                <a:ea typeface="標楷體" pitchFamily="65" charset="-120"/>
              </a:rPr>
              <a:t>創新永續的資源結盟，成就學生成長實現</a:t>
            </a:r>
          </a:p>
        </p:txBody>
      </p:sp>
      <p:pic>
        <p:nvPicPr>
          <p:cNvPr id="13319" name="Picture 30"/>
          <p:cNvPicPr>
            <a:picLocks noChangeAspect="1" noChangeArrowheads="1"/>
          </p:cNvPicPr>
          <p:nvPr/>
        </p:nvPicPr>
        <p:blipFill>
          <a:blip r:embed="rId3" cstate="screen"/>
          <a:srcRect r="3967"/>
          <a:stretch>
            <a:fillRect/>
          </a:stretch>
        </p:blipFill>
        <p:spPr bwMode="auto">
          <a:xfrm>
            <a:off x="192089" y="1844676"/>
            <a:ext cx="2116137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15"/>
          <p:cNvGrpSpPr>
            <a:grpSpLocks/>
          </p:cNvGrpSpPr>
          <p:nvPr/>
        </p:nvGrpSpPr>
        <p:grpSpPr bwMode="auto">
          <a:xfrm>
            <a:off x="538164" y="3938588"/>
            <a:ext cx="1430337" cy="1350962"/>
            <a:chOff x="538904" y="3938733"/>
            <a:chExt cx="1428853" cy="1351370"/>
          </a:xfrm>
        </p:grpSpPr>
        <p:sp>
          <p:nvSpPr>
            <p:cNvPr id="17" name="橢圓 16"/>
            <p:cNvSpPr/>
            <p:nvPr/>
          </p:nvSpPr>
          <p:spPr>
            <a:xfrm>
              <a:off x="538904" y="3938733"/>
              <a:ext cx="1428853" cy="1351370"/>
            </a:xfrm>
            <a:prstGeom prst="ellipse">
              <a:avLst/>
            </a:prstGeom>
            <a:solidFill>
              <a:schemeClr val="bg1"/>
            </a:solidFill>
            <a:ln w="2159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u="sng"/>
            </a:p>
          </p:txBody>
        </p:sp>
        <p:sp>
          <p:nvSpPr>
            <p:cNvPr id="13324" name="矩形 17"/>
            <p:cNvSpPr>
              <a:spLocks noChangeArrowheads="1"/>
            </p:cNvSpPr>
            <p:nvPr/>
          </p:nvSpPr>
          <p:spPr bwMode="auto">
            <a:xfrm>
              <a:off x="862664" y="4182988"/>
              <a:ext cx="9593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文鼎新粗黑" pitchFamily="49" charset="-120"/>
                  <a:ea typeface="文鼎新粗黑" pitchFamily="49" charset="-120"/>
                </a:rPr>
                <a:t>樂聲悠揚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2597406" y="948100"/>
            <a:ext cx="6242811" cy="4860541"/>
            <a:chOff x="3550071" y="1924472"/>
            <a:chExt cx="8878665" cy="6912770"/>
          </a:xfrm>
        </p:grpSpPr>
        <p:pic>
          <p:nvPicPr>
            <p:cNvPr id="20" name="圖片 19" descr="DSC_2274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50071" y="1996480"/>
              <a:ext cx="4320481" cy="2861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圖片 20" descr="DSC_2264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086577" y="1924472"/>
              <a:ext cx="4320480" cy="2861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圖片 21" descr="DSC_3402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6200000">
              <a:off x="3446268" y="5844700"/>
              <a:ext cx="3600402" cy="2384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圖片 22" descr="IMG_0566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726536" y="5218838"/>
              <a:ext cx="4702200" cy="3526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4" name="群組 33"/>
          <p:cNvGrpSpPr/>
          <p:nvPr/>
        </p:nvGrpSpPr>
        <p:grpSpPr>
          <a:xfrm>
            <a:off x="2445514" y="1049361"/>
            <a:ext cx="6293963" cy="4974459"/>
            <a:chOff x="3694089" y="1708448"/>
            <a:chExt cx="8951414" cy="7074786"/>
          </a:xfrm>
        </p:grpSpPr>
        <p:grpSp>
          <p:nvGrpSpPr>
            <p:cNvPr id="32" name="群組 31"/>
            <p:cNvGrpSpPr/>
            <p:nvPr/>
          </p:nvGrpSpPr>
          <p:grpSpPr>
            <a:xfrm>
              <a:off x="3694089" y="1708448"/>
              <a:ext cx="8928991" cy="7074786"/>
              <a:chOff x="3694089" y="1708448"/>
              <a:chExt cx="8928991" cy="7074786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3766096" y="1780456"/>
                <a:ext cx="8856984" cy="7002778"/>
                <a:chOff x="3694088" y="1204392"/>
                <a:chExt cx="8856984" cy="7002778"/>
              </a:xfrm>
            </p:grpSpPr>
            <p:pic>
              <p:nvPicPr>
                <p:cNvPr id="28" name="圖片 27" descr="DSC01528.JPG"/>
                <p:cNvPicPr>
                  <a:picLocks noChangeAspect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>
                <a:xfrm>
                  <a:off x="3694088" y="5020816"/>
                  <a:ext cx="4248472" cy="318635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9" name="圖片 28" descr="DSC_1948.JPG"/>
                <p:cNvPicPr>
                  <a:picLocks noChangeAspect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>
                <a:xfrm>
                  <a:off x="8158584" y="1204392"/>
                  <a:ext cx="4392488" cy="290931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27" name="圖片 26" descr="P1090340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94089" y="1708448"/>
                <a:ext cx="4320480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33" name="Picture 5" descr="10201校慶感恩音樂會3.JP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8230592" y="5833365"/>
              <a:ext cx="4414911" cy="2923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文字方塊 25"/>
          <p:cNvSpPr txBox="1"/>
          <p:nvPr/>
        </p:nvSpPr>
        <p:spPr>
          <a:xfrm>
            <a:off x="503383" y="164061"/>
            <a:ext cx="954367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zh-TW" altLang="en-US" sz="1300" dirty="0">
                <a:solidFill>
                  <a:schemeClr val="bg1"/>
                </a:solidFill>
              </a:rPr>
              <a:t>創新永續</a:t>
            </a:r>
          </a:p>
          <a:p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6665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0828" y="0"/>
            <a:ext cx="10965656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112988" y="2468569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zh-TW" alt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112988" y="2468569"/>
            <a:ext cx="184720" cy="369328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zh-TW" alt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441793"/>
            <a:ext cx="9144000" cy="5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ea typeface="標楷體" pitchFamily="65" charset="-120"/>
              </a:rPr>
              <a:t>創新永續的資源結盟，成就學生成長實現</a:t>
            </a:r>
          </a:p>
        </p:txBody>
      </p:sp>
      <p:pic>
        <p:nvPicPr>
          <p:cNvPr id="18439" name="Picture 2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824" y="2038202"/>
            <a:ext cx="2147590" cy="33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0" name="群組 19"/>
          <p:cNvGrpSpPr>
            <a:grpSpLocks/>
          </p:cNvGrpSpPr>
          <p:nvPr/>
        </p:nvGrpSpPr>
        <p:grpSpPr bwMode="auto">
          <a:xfrm>
            <a:off x="538014" y="3933527"/>
            <a:ext cx="1430982" cy="1367359"/>
            <a:chOff x="538904" y="3938733"/>
            <a:chExt cx="1428853" cy="1351370"/>
          </a:xfrm>
        </p:grpSpPr>
        <p:sp>
          <p:nvSpPr>
            <p:cNvPr id="21" name="橢圓 20"/>
            <p:cNvSpPr/>
            <p:nvPr/>
          </p:nvSpPr>
          <p:spPr>
            <a:xfrm>
              <a:off x="538904" y="3938733"/>
              <a:ext cx="1428853" cy="1351370"/>
            </a:xfrm>
            <a:prstGeom prst="ellipse">
              <a:avLst/>
            </a:prstGeom>
            <a:solidFill>
              <a:schemeClr val="bg1"/>
            </a:solidFill>
            <a:ln w="2159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u="sng"/>
            </a:p>
          </p:txBody>
        </p:sp>
        <p:sp>
          <p:nvSpPr>
            <p:cNvPr id="18444" name="矩形 21"/>
            <p:cNvSpPr>
              <a:spLocks noChangeArrowheads="1"/>
            </p:cNvSpPr>
            <p:nvPr/>
          </p:nvSpPr>
          <p:spPr bwMode="auto">
            <a:xfrm>
              <a:off x="862664" y="4182988"/>
              <a:ext cx="959315" cy="82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>
                  <a:solidFill>
                    <a:srgbClr val="FF0000"/>
                  </a:solidFill>
                  <a:latin typeface="文鼎新粗黑" pitchFamily="49" charset="-120"/>
                  <a:ea typeface="文鼎新粗黑" pitchFamily="49" charset="-120"/>
                </a:rPr>
                <a:t>國際接軌</a:t>
              </a:r>
            </a:p>
          </p:txBody>
        </p:sp>
      </p:grpSp>
      <p:pic>
        <p:nvPicPr>
          <p:cNvPr id="24" name="圖片 23" descr="DSC_23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35243" y="3732784"/>
            <a:ext cx="3139099" cy="23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群組 15"/>
          <p:cNvGrpSpPr/>
          <p:nvPr/>
        </p:nvGrpSpPr>
        <p:grpSpPr>
          <a:xfrm>
            <a:off x="2496145" y="1353145"/>
            <a:ext cx="6288138" cy="4695990"/>
            <a:chOff x="3550072" y="1924473"/>
            <a:chExt cx="8943129" cy="6678741"/>
          </a:xfrm>
        </p:grpSpPr>
        <p:pic>
          <p:nvPicPr>
            <p:cNvPr id="18445" name="圖片 1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598863" y="1962961"/>
              <a:ext cx="4352313" cy="3263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圖片 21" descr="P1030857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086576" y="1924473"/>
              <a:ext cx="4406625" cy="3308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圖片 13" descr="1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0072" y="5308848"/>
              <a:ext cx="4392488" cy="3294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文字方塊 16"/>
          <p:cNvSpPr txBox="1"/>
          <p:nvPr/>
        </p:nvSpPr>
        <p:spPr>
          <a:xfrm>
            <a:off x="6192180" y="3327739"/>
            <a:ext cx="2126486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美國學校童軍團入校合作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040288" y="5606117"/>
            <a:ext cx="2379639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與日本廣島姊妹校視訊交流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799928" y="5606117"/>
            <a:ext cx="2329009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zh-TW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與日本廣島姊妹校視訊交流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03842" y="164061"/>
            <a:ext cx="803678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zh-TW" altLang="en-US" sz="1300" dirty="0">
                <a:solidFill>
                  <a:schemeClr val="bg1"/>
                </a:solidFill>
              </a:rPr>
              <a:t>創新永續</a:t>
            </a:r>
          </a:p>
          <a:p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9502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0828" y="0"/>
            <a:ext cx="10965656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112988" y="2468569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zh-TW" altLang="en-US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112988" y="2468569"/>
            <a:ext cx="184720" cy="369328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endParaRPr lang="zh-TW" altLang="en-US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239271"/>
            <a:ext cx="9144000" cy="5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ea typeface="標楷體" pitchFamily="65" charset="-120"/>
              </a:rPr>
              <a:t>創新永續的資源結盟，成就學生成長實現</a:t>
            </a:r>
          </a:p>
        </p:txBody>
      </p:sp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2597406" y="897469"/>
            <a:ext cx="6104557" cy="5425901"/>
            <a:chOff x="2751590" y="1018391"/>
            <a:chExt cx="6104194" cy="5425118"/>
          </a:xfrm>
        </p:grpSpPr>
        <p:pic>
          <p:nvPicPr>
            <p:cNvPr id="19473" name="圖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50695" y="4405612"/>
              <a:ext cx="2700000" cy="2024604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9474" name="圖片 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51928" y="2865533"/>
              <a:ext cx="2700000" cy="1434325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9475" name="Picture 2" descr="608-72手持金鐘獎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154910" y="1018391"/>
              <a:ext cx="2700874" cy="1752351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9476" name="Picture 3" descr="DSC_005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751590" y="1018391"/>
              <a:ext cx="3288337" cy="5425118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</p:grpSp>
      <p:grpSp>
        <p:nvGrpSpPr>
          <p:cNvPr id="3" name="群組 5"/>
          <p:cNvGrpSpPr>
            <a:grpSpLocks/>
          </p:cNvGrpSpPr>
          <p:nvPr/>
        </p:nvGrpSpPr>
        <p:grpSpPr bwMode="auto">
          <a:xfrm>
            <a:off x="2576215" y="1503537"/>
            <a:ext cx="6237387" cy="4443635"/>
            <a:chOff x="2576388" y="1502818"/>
            <a:chExt cx="6237844" cy="4443904"/>
          </a:xfrm>
        </p:grpSpPr>
        <p:pic>
          <p:nvPicPr>
            <p:cNvPr id="19469" name="圖片 2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754232" y="1502818"/>
              <a:ext cx="3060000" cy="2293394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9470" name="圖片 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576719" y="1502844"/>
              <a:ext cx="3060000" cy="2294426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9471" name="圖片 1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754232" y="3906722"/>
              <a:ext cx="3060000" cy="2040000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  <p:pic>
          <p:nvPicPr>
            <p:cNvPr id="19472" name="Picture 3" descr="IMG_7861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576388" y="3907122"/>
              <a:ext cx="3060000" cy="2039600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</p:spPr>
        </p:pic>
      </p:grpSp>
      <p:pic>
        <p:nvPicPr>
          <p:cNvPr id="19463" name="Picture 31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359" y="1996902"/>
            <a:ext cx="2121917" cy="33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4" name="群組 15"/>
          <p:cNvGrpSpPr>
            <a:grpSpLocks/>
          </p:cNvGrpSpPr>
          <p:nvPr/>
        </p:nvGrpSpPr>
        <p:grpSpPr bwMode="auto">
          <a:xfrm>
            <a:off x="538014" y="3906738"/>
            <a:ext cx="1430982" cy="1382986"/>
            <a:chOff x="538904" y="3938733"/>
            <a:chExt cx="1428853" cy="1351370"/>
          </a:xfrm>
        </p:grpSpPr>
        <p:sp>
          <p:nvSpPr>
            <p:cNvPr id="17" name="橢圓 16"/>
            <p:cNvSpPr/>
            <p:nvPr/>
          </p:nvSpPr>
          <p:spPr>
            <a:xfrm>
              <a:off x="538904" y="3938733"/>
              <a:ext cx="1428853" cy="1351370"/>
            </a:xfrm>
            <a:prstGeom prst="ellipse">
              <a:avLst/>
            </a:prstGeom>
            <a:solidFill>
              <a:schemeClr val="bg1"/>
            </a:solidFill>
            <a:ln w="2159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u="sng"/>
            </a:p>
          </p:txBody>
        </p:sp>
        <p:sp>
          <p:nvSpPr>
            <p:cNvPr id="19468" name="矩形 17"/>
            <p:cNvSpPr>
              <a:spLocks noChangeArrowheads="1"/>
            </p:cNvSpPr>
            <p:nvPr/>
          </p:nvSpPr>
          <p:spPr bwMode="auto">
            <a:xfrm>
              <a:off x="862664" y="4182988"/>
              <a:ext cx="959315" cy="8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>
                  <a:solidFill>
                    <a:srgbClr val="FF0000"/>
                  </a:solidFill>
                  <a:latin typeface="文鼎新粗黑" pitchFamily="49" charset="-120"/>
                  <a:ea typeface="文鼎新粗黑" pitchFamily="49" charset="-120"/>
                </a:rPr>
                <a:t>北明金鐘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9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1115616" y="62068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lang="zh-TW" altLang="en-US" sz="44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充分整合校園原有資源  將各人力交互運用</a:t>
            </a:r>
            <a:endParaRPr lang="en-US" altLang="zh-TW" sz="3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達成現有能量最大化    掌握社會就業脈動</a:t>
            </a:r>
            <a:endParaRPr lang="en-US" altLang="zh-TW" sz="3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引入外界特殊專長人才  長期規劃課程</a:t>
            </a:r>
            <a:endParaRPr lang="en-US" altLang="zh-TW" sz="3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培養學生專才能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sz="3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以結盟方式匯入醫療  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、業界資源</a:t>
            </a:r>
            <a:endParaRPr lang="zh-TW" altLang="en-US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9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1043608" y="47667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endParaRPr lang="zh-TW" altLang="en-US" sz="44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1959049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◎整合資源</a:t>
            </a:r>
            <a:r>
              <a:rPr lang="zh-TW" altLang="en-US" sz="3600" dirty="0" smtClean="0">
                <a:solidFill>
                  <a:srgbClr val="C0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造就視障生更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多就學、就養、就醫、就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業機會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以音樂點亮視障生的心靈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9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1005936" y="822811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得獎的原因</a:t>
            </a:r>
            <a:endParaRPr lang="zh-TW" altLang="en-US" sz="40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32280" y="1772816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方案特色</a:t>
            </a:r>
            <a:endParaRPr lang="en-US" altLang="zh-TW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團隊共識</a:t>
            </a:r>
            <a:endParaRPr lang="en-US" altLang="zh-TW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同心協力</a:t>
            </a:r>
            <a:endParaRPr lang="en-US" altLang="zh-TW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不分彼此</a:t>
            </a:r>
            <a:endParaRPr lang="en-US" altLang="zh-TW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樂於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付出</a:t>
            </a:r>
            <a:endParaRPr lang="en-US" altLang="zh-TW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校譽為重</a:t>
            </a:r>
            <a:endParaRPr lang="zh-TW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-18264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1403648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成功與喜悅</a:t>
            </a:r>
            <a:endParaRPr lang="zh-TW" altLang="en-US" sz="36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83668" y="2060848"/>
            <a:ext cx="56166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屬於</a:t>
            </a:r>
            <a:endParaRPr lang="en-US" altLang="zh-TW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幕前   幕後</a:t>
            </a:r>
            <a:endParaRPr lang="en-US" altLang="zh-TW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全體教職員工的功勞</a:t>
            </a:r>
            <a:endParaRPr lang="en-US" altLang="zh-TW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學校需要</a:t>
            </a:r>
            <a:r>
              <a:rPr lang="zh-TW" altLang="en-US" sz="3200" b="1" dirty="0">
                <a:ln w="10541" cmpd="sng">
                  <a:solidFill>
                    <a:srgbClr val="7030A0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有規畫的</a:t>
            </a:r>
            <a:r>
              <a:rPr lang="zh-TW" altLang="en-US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200" b="1" dirty="0" smtClean="0">
              <a:ln w="10541" cmpd="sng">
                <a:solidFill>
                  <a:srgbClr val="7030A0"/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>
                <a:ln w="10541" cmpd="sng">
                  <a:solidFill>
                    <a:srgbClr val="7030A0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也需要有願意執行的人</a:t>
            </a:r>
            <a:endParaRPr lang="en-US" altLang="zh-TW" sz="3200" b="1" dirty="0" smtClean="0">
              <a:ln w="10541" cmpd="sng">
                <a:solidFill>
                  <a:srgbClr val="7030A0"/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1691680" y="2204864"/>
            <a:ext cx="60486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無私  大器 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凝聚向心力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團隊  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以學生為主體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71600" y="6926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學校正向發展的力量來自於</a:t>
            </a:r>
            <a:endParaRPr lang="zh-TW" altLang="en-US" sz="36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Public\Pictures\Sample Pictures\Tuli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52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3326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祝各位暑假愉快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1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971600" y="6926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1560" y="87736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優質學校是評鑑嗎</a:t>
            </a:r>
            <a:endParaRPr lang="zh-TW" altLang="en-US" sz="36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1876848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特教學校校務評鑑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個案輔導評量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是基礎評鑑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是特教法規定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每個學校、每位老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師都須參加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0" y="1844824"/>
            <a:ext cx="3600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優質學校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是能力的提昇、更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高一層次的表現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是鼓勵性質，但幾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年內不參加將被輔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導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學校可以達成自我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實現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新細明體"/>
              <a:ea typeface="新細明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1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357290" y="314324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優質學校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57752" y="2571744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頂尖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標竿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sz="3200" dirty="0" err="1" smtClean="0">
                <a:latin typeface="標楷體" pitchFamily="65" charset="-120"/>
                <a:ea typeface="標楷體" pitchFamily="65" charset="-120"/>
              </a:rPr>
              <a:t>同儕中最好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典範</a:t>
            </a:r>
          </a:p>
        </p:txBody>
      </p:sp>
      <p:sp>
        <p:nvSpPr>
          <p:cNvPr id="11" name="等於 10"/>
          <p:cNvSpPr/>
          <p:nvPr/>
        </p:nvSpPr>
        <p:spPr>
          <a:xfrm>
            <a:off x="3428992" y="3286124"/>
            <a:ext cx="100013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71736" y="21429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428860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優質學校的意義</a:t>
            </a:r>
            <a:endParaRPr lang="zh-TW" altLang="en-US" sz="36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12" name="文字方塊 11"/>
          <p:cNvSpPr txBox="1"/>
          <p:nvPr/>
        </p:nvSpPr>
        <p:spPr>
          <a:xfrm>
            <a:off x="2571736" y="21429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31640" y="69269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優質學校的核心價值</a:t>
            </a:r>
            <a:endParaRPr lang="zh-TW" altLang="en-US" sz="36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4176" y="1538595"/>
            <a:ext cx="6408712" cy="5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精緻：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教學、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師生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互動</a:t>
            </a:r>
            <a:r>
              <a:rPr lang="zh-TW" altLang="en-US" sz="3200" smtClean="0">
                <a:latin typeface="標楷體"/>
                <a:ea typeface="標楷體"/>
              </a:rPr>
              <a:t>、環境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創新：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學校帶來潛力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公義：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普遍照顧每個孩子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永續：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學校得到優質學校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永續經營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◎得獎</a:t>
            </a:r>
            <a:r>
              <a:rPr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讓學校可以自我實現</a:t>
            </a:r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869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785918" y="1928802"/>
            <a:ext cx="61436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標楷體"/>
                <a:ea typeface="標楷體"/>
              </a:rPr>
              <a:t>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單項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優質獎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學校領導、行政管理、課程發展、教師教學、專業發展、校園營造、資源</a:t>
            </a:r>
            <a:r>
              <a:rPr lang="zh-TW" altLang="en-US" sz="3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統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整、學生學習等</a:t>
            </a:r>
            <a:endParaRPr lang="en-US" altLang="zh-TW" sz="3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/>
                <a:ea typeface="標楷體"/>
              </a:rPr>
              <a:t>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整體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金質獎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71670" y="71435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優質學校評選向度</a:t>
            </a:r>
            <a:endParaRPr lang="zh-TW" altLang="en-US" sz="36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643042" y="50004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優質學校</a:t>
            </a:r>
            <a:r>
              <a:rPr lang="zh-TW" altLang="en-US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評審方式</a:t>
            </a:r>
            <a:endParaRPr lang="zh-TW" altLang="en-US" sz="32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85852" y="121442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初審、複審、決審三階段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14414" y="1928802"/>
            <a:ext cx="67866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初審：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採以書面審查為原則</a:t>
            </a:r>
            <a:endParaRPr lang="en-US" altLang="zh-TW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一向度都有</a:t>
            </a:r>
            <a:r>
              <a:rPr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個指標，</a:t>
            </a:r>
            <a:r>
              <a:rPr lang="en-US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標準，須全數通過。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審：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評審委員實地訪查，流程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包含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簡報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、現場參觀、資料檢閱及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訪談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等。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決審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785918" y="1785926"/>
            <a:ext cx="685804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年度共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所學校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152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件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申請書。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經審查後，共計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52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68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件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申請書通過初審， 進入複審。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endParaRPr lang="en-US" altLang="zh-TW" sz="28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經過複審、決審總計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52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件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獲獎。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endParaRPr lang="en-US" altLang="zh-TW" dirty="0"/>
          </a:p>
          <a:p>
            <a:pPr>
              <a:lnSpc>
                <a:spcPts val="5000"/>
              </a:lnSpc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57422" y="571480"/>
            <a:ext cx="3929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優質學校評審結果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unse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357290" y="128586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年本校參選向度：資源統整</a:t>
            </a:r>
            <a:endParaRPr lang="zh-TW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28794" y="3214686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4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愛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3286124"/>
            <a:ext cx="3571901" cy="63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1120</Words>
  <Application>Microsoft Office PowerPoint</Application>
  <PresentationFormat>如螢幕大小 (4:3)</PresentationFormat>
  <Paragraphs>276</Paragraphs>
  <Slides>29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principal</dc:creator>
  <cp:lastModifiedBy>principal</cp:lastModifiedBy>
  <cp:revision>53</cp:revision>
  <dcterms:created xsi:type="dcterms:W3CDTF">2014-06-25T02:51:14Z</dcterms:created>
  <dcterms:modified xsi:type="dcterms:W3CDTF">2014-06-30T01:34:01Z</dcterms:modified>
</cp:coreProperties>
</file>