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35"/>
  </p:notesMasterIdLst>
  <p:sldIdLst>
    <p:sldId id="256" r:id="rId2"/>
    <p:sldId id="257" r:id="rId3"/>
    <p:sldId id="258" r:id="rId4"/>
    <p:sldId id="287" r:id="rId5"/>
    <p:sldId id="288" r:id="rId6"/>
    <p:sldId id="259" r:id="rId7"/>
    <p:sldId id="260" r:id="rId8"/>
    <p:sldId id="277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9" r:id="rId26"/>
    <p:sldId id="278" r:id="rId27"/>
    <p:sldId id="280" r:id="rId28"/>
    <p:sldId id="284" r:id="rId29"/>
    <p:sldId id="285" r:id="rId30"/>
    <p:sldId id="281" r:id="rId31"/>
    <p:sldId id="282" r:id="rId32"/>
    <p:sldId id="283" r:id="rId33"/>
    <p:sldId id="286" r:id="rId3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6600CC"/>
    <a:srgbClr val="CC3399"/>
    <a:srgbClr val="0099CC"/>
    <a:srgbClr val="3366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65361-4C07-4EF4-8E9D-845B06CB43EF}" type="datetimeFigureOut">
              <a:rPr lang="zh-TW" altLang="en-US" smtClean="0"/>
              <a:pPr/>
              <a:t>2013/2/18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F3B31-92FD-4972-82F9-D7F8BB4F05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4F3B31-92FD-4972-82F9-D7F8BB4F0557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6729-A4CF-4FF1-A4E3-35B113E764C7}" type="datetimeFigureOut">
              <a:rPr lang="zh-TW" altLang="en-US" smtClean="0"/>
              <a:pPr/>
              <a:t>2013/2/18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7C7C8-B6E8-4835-8957-3AAA29D875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6729-A4CF-4FF1-A4E3-35B113E764C7}" type="datetimeFigureOut">
              <a:rPr lang="zh-TW" altLang="en-US" smtClean="0"/>
              <a:pPr/>
              <a:t>2013/2/18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7C7C8-B6E8-4835-8957-3AAA29D875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6729-A4CF-4FF1-A4E3-35B113E764C7}" type="datetimeFigureOut">
              <a:rPr lang="zh-TW" altLang="en-US" smtClean="0"/>
              <a:pPr/>
              <a:t>2013/2/18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7C7C8-B6E8-4835-8957-3AAA29D875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6729-A4CF-4FF1-A4E3-35B113E764C7}" type="datetimeFigureOut">
              <a:rPr lang="zh-TW" altLang="en-US" smtClean="0"/>
              <a:pPr/>
              <a:t>2013/2/18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7C7C8-B6E8-4835-8957-3AAA29D875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6729-A4CF-4FF1-A4E3-35B113E764C7}" type="datetimeFigureOut">
              <a:rPr lang="zh-TW" altLang="en-US" smtClean="0"/>
              <a:pPr/>
              <a:t>2013/2/18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7C7C8-B6E8-4835-8957-3AAA29D875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6729-A4CF-4FF1-A4E3-35B113E764C7}" type="datetimeFigureOut">
              <a:rPr lang="zh-TW" altLang="en-US" smtClean="0"/>
              <a:pPr/>
              <a:t>2013/2/18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7C7C8-B6E8-4835-8957-3AAA29D875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6729-A4CF-4FF1-A4E3-35B113E764C7}" type="datetimeFigureOut">
              <a:rPr lang="zh-TW" altLang="en-US" smtClean="0"/>
              <a:pPr/>
              <a:t>2013/2/18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7C7C8-B6E8-4835-8957-3AAA29D875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6729-A4CF-4FF1-A4E3-35B113E764C7}" type="datetimeFigureOut">
              <a:rPr lang="zh-TW" altLang="en-US" smtClean="0"/>
              <a:pPr/>
              <a:t>2013/2/18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7C7C8-B6E8-4835-8957-3AAA29D875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6729-A4CF-4FF1-A4E3-35B113E764C7}" type="datetimeFigureOut">
              <a:rPr lang="zh-TW" altLang="en-US" smtClean="0"/>
              <a:pPr/>
              <a:t>2013/2/18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7C7C8-B6E8-4835-8957-3AAA29D875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6729-A4CF-4FF1-A4E3-35B113E764C7}" type="datetimeFigureOut">
              <a:rPr lang="zh-TW" altLang="en-US" smtClean="0"/>
              <a:pPr/>
              <a:t>2013/2/18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7C7C8-B6E8-4835-8957-3AAA29D8753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剪去並圓角化單一角落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6729-A4CF-4FF1-A4E3-35B113E764C7}" type="datetimeFigureOut">
              <a:rPr lang="zh-TW" altLang="en-US" smtClean="0"/>
              <a:pPr/>
              <a:t>2013/2/18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497C7C8-B6E8-4835-8957-3AAA29D8753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手繪多邊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手繪多邊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5D16729-A4CF-4FF1-A4E3-35B113E764C7}" type="datetimeFigureOut">
              <a:rPr lang="zh-TW" altLang="en-US" smtClean="0"/>
              <a:pPr/>
              <a:t>2013/2/18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497C7C8-B6E8-4835-8957-3AAA29D8753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2" name="群組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手繪多邊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2910" y="2143116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 smtClean="0">
                <a:ea typeface="文鼎粗行楷" pitchFamily="49" charset="-120"/>
              </a:rPr>
              <a:t>危機 </a:t>
            </a:r>
            <a:r>
              <a:rPr lang="en-US" altLang="zh-TW" sz="6000" dirty="0" smtClean="0">
                <a:ea typeface="文鼎粗行楷" pitchFamily="49" charset="-120"/>
              </a:rPr>
              <a:t>.</a:t>
            </a:r>
            <a:r>
              <a:rPr lang="zh-TW" altLang="en-US" sz="6000" dirty="0" smtClean="0">
                <a:ea typeface="文鼎粗行楷" pitchFamily="49" charset="-120"/>
              </a:rPr>
              <a:t> 轉機</a:t>
            </a:r>
            <a:endParaRPr lang="zh-TW" altLang="en-US" sz="6000" dirty="0">
              <a:ea typeface="文鼎粗行楷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評鑑項目三：課程教學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 fontScale="92500"/>
          </a:bodyPr>
          <a:lstStyle/>
          <a:p>
            <a:pPr lvl="0">
              <a:buNone/>
            </a:pPr>
            <a:r>
              <a:rPr lang="zh-TW" altLang="en-US" sz="28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訪評意見</a:t>
            </a:r>
          </a:p>
          <a:p>
            <a:pPr lvl="0"/>
            <a:r>
              <a:rPr lang="en-US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IEP</a:t>
            </a:r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的擬定與執行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  依據規定以團隊方式擬訂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IEP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，並個別召開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IEP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會議，唯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每位學生約安排會議時間</a:t>
            </a:r>
            <a:r>
              <a:rPr 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15-20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分鐘，時間緊迫，未將個案的訓練服務載明於</a:t>
            </a:r>
            <a:r>
              <a:rPr 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IEP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會議記錄中，另前一學期評估未通過之目標亦未納入下學期的教育目標</a:t>
            </a: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solidFill>
                <a:schemeClr val="bg2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課程的發展與設計</a:t>
            </a:r>
          </a:p>
          <a:p>
            <a:pPr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學期課程與科目的安排未有連貫性、邏輯性及跨科的整合。學校無課程教學之專業社群，且未進行校內各學部教學分享。</a:t>
            </a:r>
            <a:endParaRPr lang="en-US" altLang="zh-TW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學生的適性學習</a:t>
            </a:r>
          </a:p>
          <a:p>
            <a:pPr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學生生活與社會適應能力較不足且少與普通學校融合互動。</a:t>
            </a:r>
          </a:p>
          <a:p>
            <a:pPr>
              <a:buNone/>
            </a:pPr>
            <a:endParaRPr lang="zh-TW" altLang="en-US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評鑑項目三：課程教學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 fontScale="92500"/>
          </a:bodyPr>
          <a:lstStyle/>
          <a:p>
            <a:pPr lvl="0">
              <a:buNone/>
            </a:pPr>
            <a:r>
              <a:rPr lang="zh-TW" altLang="en-US" sz="2800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訪評意見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相關專業團隊服務與運作</a:t>
            </a:r>
          </a:p>
          <a:p>
            <a:pPr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相關專業人員到校評估，其建議雖列入</a:t>
            </a:r>
            <a:r>
              <a:rPr 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IEP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中，但未融入教學活動設計</a:t>
            </a: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有效教學與策略運用</a:t>
            </a:r>
          </a:p>
          <a:p>
            <a:pPr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未能有效進行多層次教學、動態性評量及提升學生運用資訊的能力。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教師專業精進與資訊分享</a:t>
            </a:r>
          </a:p>
          <a:p>
            <a:pPr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因應多元的學生學習環境變遷，未見視多障相關專業知能之精進計畫。學校網站雖設有教學資源檔案分享平台，但僅規劃數學、國語、歷史、地理、英文等五科。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評鑑項目四：學務輔導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zh-TW" altLang="en-US" sz="30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訪評結果：通過</a:t>
            </a:r>
          </a:p>
          <a:p>
            <a:pPr lvl="0"/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學輔機制：通過</a:t>
            </a:r>
          </a:p>
          <a:p>
            <a:pPr lvl="0"/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生活教育：通過</a:t>
            </a:r>
          </a:p>
          <a:p>
            <a:pPr lvl="0"/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學生輔導：有條件通過</a:t>
            </a:r>
          </a:p>
          <a:p>
            <a:pPr lvl="0"/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四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導師制度：通過</a:t>
            </a:r>
          </a:p>
          <a:p>
            <a:pPr lvl="0"/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五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多元發展：通過</a:t>
            </a:r>
          </a:p>
          <a:p>
            <a:pPr lvl="0"/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六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健康促進：通過</a:t>
            </a:r>
          </a:p>
          <a:p>
            <a:pPr lvl="0"/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七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自治參與：通過</a:t>
            </a:r>
          </a:p>
          <a:p>
            <a:pPr lvl="0"/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八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性別平等：通過</a:t>
            </a:r>
          </a:p>
          <a:p>
            <a:pPr lvl="0"/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九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弱勢扶助：通過</a:t>
            </a:r>
          </a:p>
          <a:p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十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交通服務：通過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評鑑項目四：學務輔導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zh-TW" altLang="en-US" sz="28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訪評意見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建立學生輔導機制與規範</a:t>
            </a:r>
          </a:p>
          <a:p>
            <a:pPr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zh-TW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學生認輔制度未完善，尤其是具情緒問題學生的輔導。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導師功能的加強</a:t>
            </a:r>
          </a:p>
          <a:p>
            <a:pPr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zh-TW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導師會進行新生家訪或電訪，惟對於外縣市學生的輔導與家長聯繫仍待加強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學校相關規範的制定</a:t>
            </a:r>
          </a:p>
          <a:p>
            <a:pPr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zh-TW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雖有建立三級預防機制與學生認輔制度，但相關的制度與規定制定程序未完備。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安全室的規劃與使用</a:t>
            </a:r>
          </a:p>
          <a:p>
            <a:pPr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zh-TW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有關安全室之使用辦法與規定、學生觀察記錄、學生情緒行為介入方案與學生</a:t>
            </a:r>
            <a:r>
              <a:rPr lang="en-US" altLang="zh-TW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IEP</a:t>
            </a:r>
            <a:r>
              <a:rPr lang="zh-TW" altLang="zh-TW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未緊密結合。安全室之設備與布置亦建議改善。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評鑑項目五：實習輔導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/>
          <a:lstStyle/>
          <a:p>
            <a:pPr lvl="0">
              <a:buNone/>
            </a:pPr>
            <a:r>
              <a:rPr lang="zh-TW" altLang="en-US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訪評結果：通過</a:t>
            </a:r>
            <a:endParaRPr lang="zh-TW" altLang="en-US" b="1" dirty="0" smtClean="0">
              <a:solidFill>
                <a:schemeClr val="bg2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lvl="0"/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實習行政：通過。</a:t>
            </a:r>
          </a:p>
          <a:p>
            <a:pPr lvl="0"/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轉銜輔導：通過。</a:t>
            </a:r>
          </a:p>
          <a:p>
            <a:pPr lvl="0"/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sz="24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適性發展：有條件通過。</a:t>
            </a:r>
          </a:p>
          <a:p>
            <a:pPr lvl="0"/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四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技能學習：通過。</a:t>
            </a:r>
          </a:p>
          <a:p>
            <a:pPr lvl="0"/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五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產學合作：通過。</a:t>
            </a:r>
          </a:p>
          <a:p>
            <a:pPr lvl="0"/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六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實習場所管理：通過。</a:t>
            </a:r>
          </a:p>
          <a:p>
            <a:pPr lvl="0"/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七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設備物料管理：通過。</a:t>
            </a:r>
          </a:p>
          <a:p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八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職業輔導：通過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評鑑項目五：實習輔導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zh-TW" altLang="en-US" sz="28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訪評意見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實習輔導工作完備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實習輔導工作設有專職人員，處理實習輔導業務，職掌明確劃分，在有限的人力下，因應學生需要，增進實作技能。</a:t>
            </a:r>
            <a:endParaRPr lang="en-US" altLang="zh-TW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生涯輔導與適性發展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使用相關測驗來了解學生的狀況，以協助學生之生涯規劃，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唯生涯輔導課程設計可再加強。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評鑑項目五：實習輔導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zh-TW" altLang="en-US" sz="2800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訪評意見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實習輔導機制健全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各項實習輔導工作能依據重點執行，與實習機構進行合作，簽訂契約，建立進退場機制。實習場所、設備與物料有專人管理，並視經費狀況充實設備。依規定召開轉銜輔導會議，並執行應屆畢業生的追蹤。</a:t>
            </a:r>
          </a:p>
          <a:p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技能實習與產學合作機制</a:t>
            </a:r>
            <a:endParaRPr lang="en-US" altLang="zh-TW" b="1" dirty="0" smtClean="0">
              <a:solidFill>
                <a:srgbClr val="660066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依學生興趣進行分組，聘請社區專業技術人才進行技能教學，並視學生學習成效做加強，以增進學生的技能。輔導學生參加技能檢定、各項技藝（能）競賽，安排實習服務課程、實習商店，按摩職種的技能學習和職場輔導在歷年經營下，維持相當好的品質，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唯職種開發可持續進行。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善用社會資源，增進學生展演機會</a:t>
            </a:r>
          </a:p>
          <a:p>
            <a:pPr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目前表演藝術班經費籌措困難，學生展演機會不足</a:t>
            </a:r>
            <a:r>
              <a:rPr lang="zh-TW" altLang="en-US" dirty="0" smtClean="0">
                <a:solidFill>
                  <a:srgbClr val="FF0000"/>
                </a:solidFill>
              </a:rPr>
              <a:t>。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評鑑項目六：環境設備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zh-TW" altLang="en-US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訪評結果：通過</a:t>
            </a:r>
            <a:r>
              <a:rPr lang="zh-TW" altLang="en-US" b="1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lvl="0"/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校園環境：通過</a:t>
            </a:r>
          </a:p>
          <a:p>
            <a:pPr lvl="0"/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空間配置：通過</a:t>
            </a:r>
          </a:p>
          <a:p>
            <a:pPr lvl="0"/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教學設施：通過</a:t>
            </a:r>
          </a:p>
          <a:p>
            <a:pPr lvl="0"/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四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圖資設備：通過</a:t>
            </a:r>
          </a:p>
          <a:p>
            <a:pPr lvl="0"/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五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安全維護：通過</a:t>
            </a:r>
          </a:p>
          <a:p>
            <a:pPr lvl="0"/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六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資源整合：通過</a:t>
            </a:r>
          </a:p>
          <a:p>
            <a:pPr lvl="0"/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七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輔助科技：通過</a:t>
            </a:r>
          </a:p>
          <a:p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八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住宿環境：通過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評鑑項目六：環境設備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ts val="3000"/>
              </a:lnSpc>
              <a:buNone/>
            </a:pPr>
            <a:r>
              <a:rPr lang="zh-TW" altLang="en-US" sz="28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訪評意見</a:t>
            </a:r>
          </a:p>
          <a:p>
            <a:pPr lvl="0">
              <a:lnSpc>
                <a:spcPts val="3000"/>
              </a:lnSpc>
            </a:pPr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實施節能減碳</a:t>
            </a:r>
            <a:endParaRPr lang="en-US" altLang="zh-TW" dirty="0" smtClean="0">
              <a:solidFill>
                <a:schemeClr val="bg2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3000"/>
              </a:lnSpc>
              <a:buNone/>
            </a:pP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學校能回收地下水資源、更換省電燈泡，有效實施節能減碳。</a:t>
            </a:r>
          </a:p>
          <a:p>
            <a:pPr lvl="0">
              <a:lnSpc>
                <a:spcPts val="3000"/>
              </a:lnSpc>
            </a:pPr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有效提升讀書風氣</a:t>
            </a:r>
          </a:p>
          <a:p>
            <a:pPr>
              <a:lnSpc>
                <a:spcPts val="3000"/>
              </a:lnSpc>
              <a:buNone/>
            </a:pP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圖書充實，館藏點字及雙視書，並提供家長、學生及教師平時與假日閱讀使用，有效提升讀書風氣。</a:t>
            </a:r>
          </a:p>
          <a:p>
            <a:pPr lvl="0">
              <a:lnSpc>
                <a:spcPts val="3000"/>
              </a:lnSpc>
            </a:pPr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玻璃帷幕設計具巧思</a:t>
            </a:r>
          </a:p>
          <a:p>
            <a:pPr>
              <a:lnSpc>
                <a:spcPts val="3000"/>
              </a:lnSpc>
              <a:buNone/>
            </a:pP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樓梯做安全玻璃帷幕，防範雨水潑入造成地板濕滑，顧及學生安全與美觀，頗具巧思。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評鑑項目六：環境設備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zh-TW" altLang="en-US" sz="3000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訪評意見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充實宿舍與餐廳布置與設備</a:t>
            </a:r>
          </a:p>
          <a:p>
            <a:pPr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學生宿舍與餐廳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設置圖書區、卡拉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OK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區、電視等休閒設備，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但其硬體設施可再提升</a:t>
            </a: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幼兒園的安全管理</a:t>
            </a:r>
          </a:p>
          <a:p>
            <a:pPr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幼兒園在校門口附近，宜加強門禁管理，免除家長擔憂</a:t>
            </a: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學生的安全措施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學校用水與逃生設備、動線與緊急鈴之設置，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宜定期檢測以維護學生安全。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pPr algn="ctr">
              <a:buNone/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101</a:t>
            </a:r>
            <a:r>
              <a:rPr lang="zh-TW" altLang="en-US" sz="32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年度本校校務評鑑＆個案輔導評量結果</a:t>
            </a:r>
            <a:endParaRPr lang="zh-TW" altLang="en-US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評鑑項目七：社群互動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3600" dirty="0" smtClean="0">
                <a:latin typeface="標楷體" pitchFamily="65" charset="-120"/>
                <a:ea typeface="標楷體" pitchFamily="65" charset="-120"/>
              </a:rPr>
            </a:b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zh-TW" altLang="en-US" sz="28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訪評結果：通過</a:t>
            </a:r>
            <a:endParaRPr lang="zh-TW" altLang="en-US" b="1" dirty="0" smtClean="0">
              <a:solidFill>
                <a:schemeClr val="accent2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lvl="0"/>
            <a:r>
              <a:rPr lang="en-US" altLang="zh-TW" sz="2400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2400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教師組織：有條件通過</a:t>
            </a: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lvl="0"/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家長會組織：通過。</a:t>
            </a:r>
          </a:p>
          <a:p>
            <a:pPr lvl="0"/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校務參與：通過。</a:t>
            </a:r>
          </a:p>
          <a:p>
            <a:pPr lvl="0"/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四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校園氛圍：通過。</a:t>
            </a:r>
          </a:p>
          <a:p>
            <a:pPr lvl="0"/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五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社區資源：通過。</a:t>
            </a:r>
          </a:p>
          <a:p>
            <a:pPr lvl="0"/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六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策略聯盟：通過。</a:t>
            </a:r>
          </a:p>
          <a:p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七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校友資源：通過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評鑑項目七：社群互動</a:t>
            </a:r>
            <a:r>
              <a:rPr lang="zh-TW" altLang="en-US" sz="5400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5400" dirty="0" smtClean="0">
                <a:latin typeface="標楷體" pitchFamily="65" charset="-120"/>
                <a:ea typeface="標楷體" pitchFamily="65" charset="-120"/>
              </a:rPr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zh-TW" altLang="en-US" sz="28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訪評意見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教師會的運作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教師會訂有組織章程，依規定改組，召開會議。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家長會的功能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家長會依據組織章程運作，定期召開會議，辦理家長成長團體研習，增進親職教育和親師溝通。家長代表參與學校相關會議和活動，學校亦善用家長資源，協助推動校務活動。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學校決策的建構過程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學校決策透過溝通形成，並獲得教職員工認同，辦理教職員工聯誼文康活動，聯絡彼此情誼。在校長領導下，整體校園呈現出溫馨和諧的氛圍，教職員工相處融洽，形塑友善校園文化。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人力資源的開發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結合社區人力，與鄰近的產業組織、伙伴學校合作，拓展學生學習空間，並開設成人教育班，辦理各種推廣教育。建立校友人力資料庫，利用校友資源，協助學校的發展。</a:t>
            </a:r>
          </a:p>
          <a:p>
            <a:endParaRPr lang="zh-TW" altLang="en-US" dirty="0">
              <a:solidFill>
                <a:schemeClr val="bg2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評鑑項目八：績效表現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zh-TW" altLang="en-US" sz="2800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訪評結果：通過</a:t>
            </a:r>
            <a:r>
              <a:rPr lang="zh-TW" altLang="en-US" sz="2800" b="1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lvl="0">
              <a:lnSpc>
                <a:spcPts val="4000"/>
              </a:lnSpc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學校聲望：通過。</a:t>
            </a:r>
          </a:p>
          <a:p>
            <a:pPr lvl="0">
              <a:lnSpc>
                <a:spcPts val="4000"/>
              </a:lnSpc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教師專業：通過。</a:t>
            </a:r>
          </a:p>
          <a:p>
            <a:pPr lvl="0">
              <a:lnSpc>
                <a:spcPts val="4000"/>
              </a:lnSpc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學生表現：通過。</a:t>
            </a:r>
          </a:p>
          <a:p>
            <a:pPr>
              <a:lnSpc>
                <a:spcPts val="4000"/>
              </a:lnSpc>
            </a:pP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四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永續發展：通過</a:t>
            </a: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評鑑項目八：績效表現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30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訪評意見</a:t>
            </a:r>
          </a:p>
          <a:p>
            <a:pPr lvl="0"/>
            <a:r>
              <a:rPr lang="zh-TW" altLang="en-US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軟硬體設施維護良好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學校以學生學習環境安全及需求，改善相關教學環境設施，如練琴室、無障礙廁所改善工程、樓梯玻璃帷幕、加高樓梯扶手、無障礙坡道、音樂廳舞臺地板更新、汰換音樂廳音響、燈具等。</a:t>
            </a:r>
          </a:p>
          <a:p>
            <a:pPr lvl="0"/>
            <a:r>
              <a:rPr lang="zh-TW" altLang="en-US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學生參與各項競賽表現優異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除升學及證照取得等各項表現良好，在體育及音樂各項技藝競賽，亦表現優異。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評鑑項目八：績效表現</a:t>
            </a:r>
            <a:r>
              <a:rPr lang="zh-TW" altLang="en-US" sz="3600" dirty="0" smtClean="0"/>
              <a:t/>
            </a:r>
            <a:br>
              <a:rPr lang="zh-TW" altLang="en-US" sz="3600" dirty="0" smtClean="0"/>
            </a:b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zh-TW" altLang="en-US" sz="28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訪評意見</a:t>
            </a:r>
          </a:p>
          <a:p>
            <a:pPr lvl="0"/>
            <a:r>
              <a:rPr lang="zh-TW" altLang="en-US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因應環境變遷發揮辦學特色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itchFamily="65" charset="-120"/>
                <a:ea typeface="標楷體" pitchFamily="65" charset="-120"/>
              </a:rPr>
              <a:t>  依學校特色及學生需求，發展多元適性課程，增加學生表現機會。如與中央廣播電台合作，成立廣播社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itchFamily="65" charset="-120"/>
                <a:ea typeface="標楷體" pitchFamily="65" charset="-120"/>
              </a:rPr>
              <a:t>小蝙蝠時間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itchFamily="65" charset="-120"/>
                <a:ea typeface="標楷體" pitchFamily="65" charset="-120"/>
              </a:rPr>
              <a:t>；爭取與各界建立合作關係，協助學生多元發展。</a:t>
            </a:r>
          </a:p>
          <a:p>
            <a:pPr lvl="0"/>
            <a:r>
              <a:rPr lang="zh-TW" altLang="en-US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增進學生資訊網路操作能力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itchFamily="65" charset="-120"/>
                <a:ea typeface="標楷體" pitchFamily="65" charset="-120"/>
              </a:rPr>
              <a:t>  應有系統的增進學生資訊網路操作之能力，以符合時代需求。</a:t>
            </a:r>
          </a:p>
          <a:p>
            <a:pPr lvl="0"/>
            <a:r>
              <a:rPr lang="zh-TW" altLang="en-US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行銷學校特色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itchFamily="65" charset="-120"/>
                <a:ea typeface="標楷體" pitchFamily="65" charset="-120"/>
              </a:rPr>
              <a:t>  學生優良表現及學校發展特色宜透過各種途徑行銷，以觸動社會各界對視障學生之關注與了解，提升學校聲望。</a:t>
            </a:r>
          </a:p>
          <a:p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-214338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個案輔導評量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</p:nvPr>
        </p:nvGraphicFramePr>
        <p:xfrm>
          <a:off x="357158" y="1000108"/>
          <a:ext cx="8401092" cy="5406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0666"/>
                <a:gridCol w="504633"/>
                <a:gridCol w="550350"/>
                <a:gridCol w="550350"/>
                <a:gridCol w="626915"/>
                <a:gridCol w="477080"/>
                <a:gridCol w="553645"/>
                <a:gridCol w="553645"/>
                <a:gridCol w="553645"/>
                <a:gridCol w="1400163"/>
              </a:tblGrid>
              <a:tr h="560318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endParaRPr lang="en-US" altLang="zh-TW" sz="20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項目</a:t>
                      </a:r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endParaRPr lang="en-US" altLang="zh-TW" sz="20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通過</a:t>
                      </a:r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endParaRPr lang="en-US" altLang="zh-TW" sz="20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有條件通過</a:t>
                      </a:r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endParaRPr lang="en-US" altLang="zh-TW" sz="20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不通過</a:t>
                      </a:r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</a:tr>
              <a:tr h="500422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幼兒</a:t>
                      </a:r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國小</a:t>
                      </a:r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國中</a:t>
                      </a:r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高中</a:t>
                      </a:r>
                    </a:p>
                    <a:p>
                      <a:pPr>
                        <a:lnSpc>
                          <a:spcPts val="1700"/>
                        </a:lnSpc>
                      </a:pPr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幼兒</a:t>
                      </a:r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國小</a:t>
                      </a:r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國中</a:t>
                      </a:r>
                      <a:endParaRPr lang="zh-TW" altLang="en-US" sz="20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標楷體" pitchFamily="65" charset="-120"/>
                          <a:ea typeface="標楷體" pitchFamily="65" charset="-120"/>
                        </a:rPr>
                        <a:t>高中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dirty="0" smtClean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48117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r>
                        <a:rPr kumimoji="0" lang="zh-TW" altLang="en-US" sz="24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診斷與評量</a:t>
                      </a:r>
                      <a:endParaRPr lang="zh-TW" altLang="en-US" sz="24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6276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kumimoji="0" lang="en-US" altLang="zh-TW" sz="2000" kern="1200" dirty="0" smtClean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kumimoji="0" lang="zh-TW" altLang="en-US" sz="24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需求評估</a:t>
                      </a:r>
                      <a:endParaRPr lang="zh-TW" altLang="en-US" sz="24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254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kern="1200" dirty="0" smtClean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個別化教育計畫擬定執行與評估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en-US" altLang="zh-TW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6276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kumimoji="0" lang="en-US" altLang="zh-TW" sz="2000" kern="1200" dirty="0" smtClean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kumimoji="0" lang="zh-TW" altLang="en-US" sz="24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課程與教學</a:t>
                      </a:r>
                      <a:endParaRPr lang="zh-TW" altLang="en-US" sz="24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6276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kumimoji="0" lang="en-US" altLang="zh-TW" sz="2000" kern="1200" dirty="0" smtClean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kumimoji="0" lang="zh-TW" altLang="en-US" sz="24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學生輔導與轉銜</a:t>
                      </a:r>
                      <a:endParaRPr lang="zh-TW" altLang="en-US" sz="24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6276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kumimoji="0" lang="en-US" altLang="zh-TW" sz="2400" kern="1200" dirty="0" smtClean="0">
                        <a:solidFill>
                          <a:schemeClr val="dk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r>
                        <a:rPr kumimoji="0" lang="zh-TW" altLang="en-US" sz="2400" kern="1200" dirty="0" smtClean="0">
                          <a:solidFill>
                            <a:schemeClr val="dk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行政支援與相關服務</a:t>
                      </a:r>
                      <a:endParaRPr lang="zh-TW" altLang="en-US" sz="2400" dirty="0"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62760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kumimoji="0" lang="en-US" altLang="zh-TW" sz="2000" kern="1200" dirty="0" smtClean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kumimoji="0" lang="zh-TW" altLang="en-US" sz="2400" kern="1200" dirty="0" smtClean="0">
                          <a:solidFill>
                            <a:schemeClr val="bg1"/>
                          </a:solidFill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個案輔導評量結果</a:t>
                      </a:r>
                      <a:endParaRPr lang="zh-TW" altLang="en-US" sz="2400" dirty="0">
                        <a:solidFill>
                          <a:schemeClr val="bg1"/>
                        </a:solidFill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>
                          <a:solidFill>
                            <a:schemeClr val="bg1"/>
                          </a:solidFill>
                        </a:rPr>
                        <a:t>V</a:t>
                      </a:r>
                      <a:endParaRPr lang="zh-TW" altLang="en-US" dirty="0" smtClean="0">
                        <a:solidFill>
                          <a:schemeClr val="bg1"/>
                        </a:solidFill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>
                          <a:solidFill>
                            <a:schemeClr val="bg1"/>
                          </a:solidFill>
                        </a:rPr>
                        <a:t>V</a:t>
                      </a:r>
                      <a:endParaRPr lang="zh-TW" altLang="en-US" dirty="0" smtClean="0">
                        <a:solidFill>
                          <a:schemeClr val="bg1"/>
                        </a:solidFill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V</a:t>
                      </a:r>
                      <a:endParaRPr lang="zh-TW" alt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>
                          <a:solidFill>
                            <a:schemeClr val="bg1"/>
                          </a:solidFill>
                        </a:rPr>
                        <a:t>V</a:t>
                      </a:r>
                      <a:endParaRPr lang="zh-TW" altLang="en-US" dirty="0" smtClean="0">
                        <a:solidFill>
                          <a:schemeClr val="bg1"/>
                        </a:solidFill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>
                          <a:solidFill>
                            <a:schemeClr val="bg1"/>
                          </a:solidFill>
                        </a:rPr>
                        <a:t>V</a:t>
                      </a:r>
                      <a:endParaRPr lang="zh-TW" altLang="en-US" dirty="0" smtClean="0">
                        <a:solidFill>
                          <a:schemeClr val="bg1"/>
                        </a:solidFill>
                      </a:endParaRPr>
                    </a:p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</a:pP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pPr algn="ctr">
              <a:buNone/>
            </a:pP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學校面臨的危機</a:t>
            </a:r>
            <a:r>
              <a:rPr lang="en-US" altLang="zh-TW" sz="3600" dirty="0" smtClean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轉機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衝擊</a:t>
            </a:r>
            <a:endParaRPr lang="zh-TW" altLang="en-US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ts val="5000"/>
              </a:lnSpc>
            </a:pPr>
            <a:r>
              <a:rPr lang="zh-TW" altLang="en-US" sz="32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少子女化的衝擊</a:t>
            </a:r>
            <a:endParaRPr lang="en-US" altLang="zh-TW" sz="32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2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教育政策的變革</a:t>
            </a:r>
            <a:endParaRPr lang="en-US" altLang="zh-TW" sz="32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2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特殊教育思潮的影響</a:t>
            </a:r>
            <a:endParaRPr lang="en-US" altLang="zh-TW" sz="32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5000"/>
              </a:lnSpc>
              <a:buNone/>
            </a:pPr>
            <a:endParaRPr lang="zh-TW" altLang="en-US" sz="3200" dirty="0">
              <a:solidFill>
                <a:schemeClr val="accent2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42910" y="64291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67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轉機</a:t>
            </a:r>
            <a:endParaRPr lang="zh-TW" altLang="en-US" sz="6700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找到我們的定位</a:t>
            </a:r>
            <a:endParaRPr lang="en-US" altLang="zh-TW" sz="28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  <a:buNone/>
            </a:pPr>
            <a:r>
              <a:rPr lang="zh-TW" altLang="en-US" sz="2800" dirty="0" smtClean="0">
                <a:solidFill>
                  <a:srgbClr val="CC3399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800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原有的型態？</a:t>
            </a:r>
            <a:endParaRPr lang="en-US" altLang="zh-TW" sz="2800" dirty="0" smtClean="0">
              <a:solidFill>
                <a:srgbClr val="660066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  <a:buNone/>
            </a:pPr>
            <a:r>
              <a:rPr lang="zh-TW" altLang="en-US" sz="2800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  轉型？</a:t>
            </a:r>
            <a:endParaRPr lang="en-US" altLang="zh-TW" sz="2800" dirty="0" smtClean="0">
              <a:solidFill>
                <a:srgbClr val="660066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  <a:buNone/>
            </a:pPr>
            <a:r>
              <a:rPr lang="zh-TW" altLang="en-US" sz="2800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  策略聯盟？支援學校？技職教育、延伸教育？其他</a:t>
            </a:r>
            <a:r>
              <a:rPr lang="en-US" altLang="zh-TW" sz="2800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…</a:t>
            </a:r>
          </a:p>
          <a:p>
            <a:pPr>
              <a:lnSpc>
                <a:spcPct val="150000"/>
              </a:lnSpc>
              <a:buNone/>
            </a:pPr>
            <a:endParaRPr lang="en-US" altLang="zh-TW" sz="2800" dirty="0" smtClean="0">
              <a:solidFill>
                <a:srgbClr val="CC3399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成為無可取代的角色</a:t>
            </a:r>
            <a:endParaRPr lang="en-US" altLang="zh-TW" sz="28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  <a:buNone/>
            </a:pPr>
            <a:r>
              <a:rPr lang="zh-TW" altLang="en-US" sz="2800" dirty="0" smtClean="0">
                <a:solidFill>
                  <a:srgbClr val="6600CC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sz="2800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唯一的視障專業</a:t>
            </a:r>
            <a:endParaRPr lang="en-US" altLang="zh-TW" sz="2800" dirty="0" smtClean="0">
              <a:solidFill>
                <a:srgbClr val="660066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zh-TW" altLang="en-US" sz="32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基本條件</a:t>
            </a:r>
            <a:endParaRPr lang="en-US" altLang="zh-TW" sz="3200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同心合作</a:t>
            </a:r>
            <a:endParaRPr lang="en-US" altLang="zh-TW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高度的工作熱忱</a:t>
            </a:r>
            <a:endParaRPr lang="en-US" altLang="zh-TW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自發性的精進專業</a:t>
            </a:r>
            <a:endParaRPr lang="en-US" altLang="zh-TW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認清自己的角色、職責</a:t>
            </a:r>
            <a:endParaRPr lang="en-US" altLang="zh-TW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000" b="1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/>
              <a:t>--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校務評鑑</a:t>
            </a:r>
            <a: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  <a:t>--</a:t>
            </a:r>
            <a:br>
              <a:rPr lang="en-US" altLang="zh-TW" sz="5400" b="1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評鑑項目一：校長領導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zh-TW" altLang="en-US" sz="32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訪評結果：通過</a:t>
            </a:r>
          </a:p>
          <a:p>
            <a:pPr lvl="0">
              <a:lnSpc>
                <a:spcPct val="150000"/>
              </a:lnSpc>
            </a:pP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辦學理念：通過</a:t>
            </a:r>
          </a:p>
          <a:p>
            <a:pPr lvl="0">
              <a:lnSpc>
                <a:spcPct val="150000"/>
              </a:lnSpc>
            </a:pP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專業素養：通過</a:t>
            </a:r>
          </a:p>
          <a:p>
            <a:pPr lvl="0">
              <a:lnSpc>
                <a:spcPct val="150000"/>
              </a:lnSpc>
            </a:pP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領導作為：通過</a:t>
            </a:r>
          </a:p>
          <a:p>
            <a:pPr lvl="0">
              <a:lnSpc>
                <a:spcPct val="150000"/>
              </a:lnSpc>
            </a:pP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四</a:t>
            </a:r>
            <a:r>
              <a:rPr lang="en-US" altLang="zh-TW" sz="32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形象風格：通過</a:t>
            </a:r>
          </a:p>
          <a:p>
            <a:pPr>
              <a:lnSpc>
                <a:spcPct val="150000"/>
              </a:lnSpc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角色職責</a:t>
            </a:r>
            <a:r>
              <a:rPr lang="en-US" altLang="zh-TW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—</a:t>
            </a:r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校長</a:t>
            </a:r>
            <a:endParaRPr lang="zh-TW" altLang="en-US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zh-TW" altLang="en-US" sz="3200" b="1" dirty="0" smtClean="0">
                <a:solidFill>
                  <a:srgbClr val="CC3399"/>
                </a:solidFill>
                <a:latin typeface="標楷體" pitchFamily="65" charset="-120"/>
                <a:ea typeface="標楷體" pitchFamily="65" charset="-120"/>
              </a:rPr>
              <a:t>領導能力</a:t>
            </a:r>
            <a:endParaRPr lang="en-US" altLang="zh-TW" sz="3200" b="1" dirty="0" smtClean="0">
              <a:solidFill>
                <a:srgbClr val="CC3399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體認教育趨勢</a:t>
            </a:r>
            <a:endParaRPr lang="en-US" altLang="zh-TW" sz="32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引導正確概念</a:t>
            </a:r>
            <a:endParaRPr lang="en-US" altLang="zh-TW" sz="32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掌握學校方向</a:t>
            </a:r>
            <a:endParaRPr lang="en-US" altLang="zh-TW" sz="32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以身作則、高度工作熱忱 、帶動每一同仁</a:t>
            </a:r>
            <a:endParaRPr lang="en-US" altLang="zh-TW" sz="32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知法守法建立制度</a:t>
            </a:r>
            <a:endParaRPr lang="en-US" altLang="zh-TW" sz="32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3200" b="1" dirty="0" smtClean="0">
                <a:solidFill>
                  <a:srgbClr val="CC3399"/>
                </a:solidFill>
                <a:latin typeface="標楷體" pitchFamily="65" charset="-120"/>
                <a:ea typeface="標楷體" pitchFamily="65" charset="-120"/>
              </a:rPr>
              <a:t>行動能力</a:t>
            </a:r>
            <a:endParaRPr lang="en-US" altLang="zh-TW" sz="3200" b="1" dirty="0" smtClean="0">
              <a:solidFill>
                <a:srgbClr val="CC3399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少說多做，但行銷學校是必要的</a:t>
            </a:r>
            <a:endParaRPr lang="en-US" altLang="zh-TW" sz="32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走動管理</a:t>
            </a:r>
            <a:endParaRPr lang="en-US" altLang="zh-TW" sz="32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專業精進</a:t>
            </a:r>
            <a:endParaRPr lang="zh-TW" altLang="en-US" sz="3200" dirty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角色職責</a:t>
            </a:r>
            <a:r>
              <a:rPr lang="en-US" altLang="zh-TW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—</a:t>
            </a:r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行政同仁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ts val="3000"/>
              </a:lnSpc>
              <a:buNone/>
            </a:pPr>
            <a:r>
              <a:rPr lang="zh-TW" altLang="en-US" sz="2800" b="1" dirty="0" smtClean="0">
                <a:solidFill>
                  <a:srgbClr val="CC3399"/>
                </a:solidFill>
                <a:latin typeface="標楷體" pitchFamily="65" charset="-120"/>
                <a:ea typeface="標楷體" pitchFamily="65" charset="-120"/>
              </a:rPr>
              <a:t>規劃能力</a:t>
            </a:r>
            <a:endParaRPr lang="en-US" altLang="zh-TW" sz="2800" b="1" dirty="0" smtClean="0">
              <a:solidFill>
                <a:srgbClr val="CC3399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配合校務發展，系統性規劃處室業務</a:t>
            </a:r>
            <a:endParaRPr lang="en-US" altLang="zh-TW" sz="28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以學生需求為中心規畫工作</a:t>
            </a:r>
            <a:endParaRPr lang="en-US" altLang="zh-TW" sz="28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熟知教育潮流、工作創新</a:t>
            </a:r>
            <a:endParaRPr lang="en-US" altLang="zh-TW" sz="28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3000"/>
              </a:lnSpc>
              <a:buNone/>
            </a:pPr>
            <a:endParaRPr lang="en-US" altLang="zh-TW" sz="2800" dirty="0" smtClean="0">
              <a:solidFill>
                <a:srgbClr val="CC3399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3000"/>
              </a:lnSpc>
              <a:buNone/>
            </a:pPr>
            <a:r>
              <a:rPr lang="zh-TW" altLang="en-US" sz="2800" b="1" dirty="0" smtClean="0">
                <a:solidFill>
                  <a:srgbClr val="CC3399"/>
                </a:solidFill>
                <a:latin typeface="標楷體" pitchFamily="65" charset="-120"/>
                <a:ea typeface="標楷體" pitchFamily="65" charset="-120"/>
              </a:rPr>
              <a:t>執行能力</a:t>
            </a:r>
            <a:endParaRPr lang="en-US" altLang="zh-TW" sz="2800" b="1" dirty="0" smtClean="0">
              <a:solidFill>
                <a:srgbClr val="CC3399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遵守法制</a:t>
            </a:r>
            <a:endParaRPr lang="en-US" altLang="zh-TW" sz="28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積極負責、展現工作熱忱、提升效率責任</a:t>
            </a:r>
            <a:endParaRPr lang="en-US" altLang="zh-TW" sz="28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專業精進</a:t>
            </a:r>
            <a:endParaRPr lang="en-US" altLang="zh-TW" sz="28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3000"/>
              </a:lnSpc>
            </a:pPr>
            <a:endParaRPr lang="zh-TW" alt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角色任務</a:t>
            </a:r>
            <a:r>
              <a:rPr lang="en-US" altLang="zh-TW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—</a:t>
            </a:r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教師同仁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ts val="4000"/>
              </a:lnSpc>
              <a:buNone/>
            </a:pPr>
            <a:r>
              <a:rPr lang="zh-TW" altLang="en-US" sz="2800" b="1" dirty="0" smtClean="0">
                <a:solidFill>
                  <a:srgbClr val="CC3399"/>
                </a:solidFill>
                <a:latin typeface="標楷體" pitchFamily="65" charset="-120"/>
                <a:ea typeface="標楷體" pitchFamily="65" charset="-120"/>
              </a:rPr>
              <a:t>課程教學、學生輔導能力</a:t>
            </a:r>
            <a:endParaRPr lang="en-US" altLang="zh-TW" sz="2800" b="1" dirty="0" smtClean="0">
              <a:solidFill>
                <a:srgbClr val="CC3399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熟悉普教與特教課程</a:t>
            </a:r>
            <a:endParaRPr lang="en-US" altLang="zh-TW" sz="28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熟悉多層次、視多障教學</a:t>
            </a:r>
            <a:endParaRPr lang="en-US" altLang="zh-TW" sz="28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關心學生需求、適性輔導</a:t>
            </a:r>
            <a:endParaRPr lang="en-US" altLang="zh-TW" sz="28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專業精進</a:t>
            </a:r>
            <a:endParaRPr lang="en-US" altLang="zh-TW" sz="28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  <a:buNone/>
            </a:pPr>
            <a:r>
              <a:rPr lang="zh-TW" altLang="en-US" sz="2800" b="1" dirty="0" smtClean="0">
                <a:solidFill>
                  <a:srgbClr val="CC3399"/>
                </a:solidFill>
                <a:latin typeface="標楷體" pitchFamily="65" charset="-120"/>
                <a:ea typeface="標楷體" pitchFamily="65" charset="-120"/>
              </a:rPr>
              <a:t>親師溝能力</a:t>
            </a:r>
            <a:endParaRPr lang="en-US" altLang="zh-TW" sz="2800" b="1" dirty="0" smtClean="0">
              <a:solidFill>
                <a:srgbClr val="CC3399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sz="2800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傾聽  同理  支持</a:t>
            </a:r>
            <a:endParaRPr lang="en-US" altLang="zh-TW" sz="2800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/>
          </a:bodyPr>
          <a:lstStyle/>
          <a:p>
            <a:pPr algn="ctr">
              <a:lnSpc>
                <a:spcPct val="200000"/>
              </a:lnSpc>
            </a:pPr>
            <a:r>
              <a:rPr lang="zh-TW" altLang="en-US" sz="360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時時自省</a:t>
            </a:r>
            <a:endParaRPr lang="en-US" altLang="zh-TW" sz="3600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ct val="200000"/>
              </a:lnSpc>
            </a:pPr>
            <a:r>
              <a:rPr lang="zh-TW" altLang="en-US" sz="360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互相提醒</a:t>
            </a:r>
            <a:endParaRPr lang="en-US" altLang="zh-TW" sz="3600" dirty="0" smtClean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ct val="200000"/>
              </a:lnSpc>
            </a:pPr>
            <a:r>
              <a:rPr lang="zh-TW" altLang="en-US" sz="360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學校</a:t>
            </a:r>
            <a:r>
              <a:rPr lang="zh-TW" altLang="en-US" sz="3600" dirty="0" smtClean="0">
                <a:solidFill>
                  <a:srgbClr val="C00000"/>
                </a:solidFill>
                <a:latin typeface="標楷體" pitchFamily="65" charset="-120"/>
                <a:ea typeface="標楷體" pitchFamily="65" charset="-120"/>
              </a:rPr>
              <a:t>的未來需要彼此共同來努力</a:t>
            </a:r>
            <a:endParaRPr lang="zh-TW" altLang="en-US" sz="3600" dirty="0">
              <a:solidFill>
                <a:srgbClr val="C0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評鑑項目一：校長領導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zh-TW" altLang="zh-TW" sz="30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訪評意見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辦學理念積極專業</a:t>
            </a:r>
          </a:p>
          <a:p>
            <a:pPr>
              <a:buNone/>
            </a:pPr>
            <a:r>
              <a:rPr lang="en-US" altLang="zh-TW" dirty="0" smtClean="0">
                <a:solidFill>
                  <a:schemeClr val="tx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zh-TW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秉持以學生為中心之理念，引導全校教職員本專業、愛心、關心、細心來輔導學生，教職員工、家長互相尊重，營造和諧、溫馨的校園氣氛。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體察教育趨勢</a:t>
            </a:r>
          </a:p>
          <a:p>
            <a:pPr>
              <a:buNone/>
            </a:pPr>
            <a:r>
              <a:rPr lang="en-US" altLang="zh-TW" dirty="0" smtClean="0">
                <a:solidFill>
                  <a:schemeClr val="tx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zh-TW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學生除視障以外，其他相關學習能力均與普通生相仿，但限於學校特性與普通同儕互動機會較少。學生人數逐年下降且視多障人數逐年增加，因應視多障學生適性之生涯發展，設置表演藝術科並改善音樂教學環境及設備，輔導學生參加街頭藝人認證，發揮其潛能。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評鑑項目一：校長領導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zh-TW" altLang="zh-TW" sz="28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訪評意見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連結校外資源</a:t>
            </a:r>
          </a:p>
          <a:p>
            <a:pPr>
              <a:buNone/>
            </a:pPr>
            <a:r>
              <a:rPr lang="en-US" altLang="zh-TW" dirty="0" smtClean="0">
                <a:solidFill>
                  <a:schemeClr val="tx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zh-TW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能運用社會資源與淡江大學合作，開發新職種，如：</a:t>
            </a:r>
            <a:r>
              <a:rPr lang="en-US" altLang="zh-TW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1999</a:t>
            </a:r>
            <a:r>
              <a:rPr lang="zh-TW" altLang="zh-TW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電話客服培訓、中央廣播電台播音等。並鼓勵學生取得按摩證照，參加保健按摩認證等。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積極改善校園環境</a:t>
            </a:r>
          </a:p>
          <a:p>
            <a:pPr>
              <a:buNone/>
            </a:pPr>
            <a:r>
              <a:rPr lang="en-US" altLang="zh-TW" dirty="0" smtClean="0">
                <a:solidFill>
                  <a:schemeClr val="tx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zh-TW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學校用心規劃多元學習環境，如：樓梯透明帷幕之設置、多感官教學設施（黑白屋）、情緒障礙學生情緒穩定空間（安心室）等學習無障礙設施，增進學生安全及豐富學習內容。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評鑑項目二：行政管理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zh-TW" altLang="en-US" sz="28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訪評結果：通過</a:t>
            </a:r>
          </a:p>
          <a:p>
            <a:pPr lvl="0"/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校務計畫：通過</a:t>
            </a:r>
          </a:p>
          <a:p>
            <a:pPr lvl="0"/>
            <a:r>
              <a:rPr lang="en-US" altLang="zh-TW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制度健全：有條件通過</a:t>
            </a:r>
          </a:p>
          <a:p>
            <a:pPr lvl="0"/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行政運作：通過</a:t>
            </a:r>
          </a:p>
          <a:p>
            <a:pPr lvl="0"/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四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危機管理：通過</a:t>
            </a:r>
          </a:p>
          <a:p>
            <a:pPr lvl="0"/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五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財務管理：通過</a:t>
            </a:r>
          </a:p>
          <a:p>
            <a:pPr lvl="0"/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六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資訊管理：通過</a:t>
            </a:r>
          </a:p>
          <a:p>
            <a:pPr lvl="0"/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七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人事管理：通過</a:t>
            </a:r>
          </a:p>
          <a:p>
            <a:r>
              <a:rPr lang="en-US" dirty="0" smtClean="0"/>
              <a:t> </a:t>
            </a:r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評鑑項目二：行政管理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733256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zh-TW" altLang="en-US" sz="33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訪評意見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積極發展學校特色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重視從幼稚部到高中職部一貫發展、規劃學生多元活動、培養學生多樣專長、建置溫馨、友善的校園環境、辦理成人教育等，以因應融合教育帶來的衝擊。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落實各項資料之保管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各項紀錄及文書資料均能建檔列管。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實施自我評鑑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落實學校自我評鑑，並能邀請專家學者到校協助，持續改善前一期評鑑結果。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落實人員考核機制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工作契約內容清楚，落實人員工作日誌之撰寫，進行平時與年度考核紀錄。</a:t>
            </a:r>
            <a:endParaRPr lang="en-US" altLang="zh-TW" dirty="0" smtClean="0">
              <a:solidFill>
                <a:schemeClr val="bg2">
                  <a:lumMod val="1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建全校務計畫與行政工作之連結</a:t>
            </a:r>
            <a:endParaRPr lang="en-US" altLang="zh-TW" b="1" dirty="0" smtClean="0">
              <a:solidFill>
                <a:srgbClr val="660066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各處室依據校務發展計畫，訂有工作行事曆，但未訂定各處室及各委員會年度工作計畫</a:t>
            </a:r>
            <a:r>
              <a:rPr lang="zh-TW" altLang="en-US" dirty="0" smtClean="0">
                <a:solidFill>
                  <a:srgbClr val="FF0000"/>
                </a:solidFill>
              </a:rPr>
              <a:t>。</a:t>
            </a:r>
          </a:p>
          <a:p>
            <a:endParaRPr lang="zh-TW" altLang="en-US" dirty="0" smtClean="0">
              <a:solidFill>
                <a:schemeClr val="bg2">
                  <a:lumMod val="2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評鑑項目二：行政管理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zh-TW" altLang="en-US" sz="30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訪評意見</a:t>
            </a:r>
          </a:p>
          <a:p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加強特推會運作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依法成立特殊教育推行委員會，定期召開會議，審議學校特殊教育相關工作，</a:t>
            </a: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唯未訂定學校特殊教育推行委員會工作計畫。</a:t>
            </a:r>
          </a:p>
          <a:p>
            <a:pPr lvl="0"/>
            <a:r>
              <a:rPr lang="zh-TW" altLang="en-US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未建立班級網頁</a:t>
            </a:r>
          </a:p>
          <a:p>
            <a:pPr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網頁未有教師班級經營與親師溝通平台。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行政業務量負擔重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學校共分五學部，部別多但班級數少，教師兼行政同仁課務多、行政業務量大，負擔重，亟需穩定行政工作人員之意願。</a:t>
            </a:r>
          </a:p>
          <a:p>
            <a:pPr lvl="0"/>
            <a:r>
              <a:rPr lang="zh-TW" altLang="zh-TW" b="1" dirty="0" smtClean="0">
                <a:solidFill>
                  <a:srgbClr val="660066"/>
                </a:solidFill>
                <a:latin typeface="標楷體" pitchFamily="65" charset="-120"/>
                <a:ea typeface="標楷體" pitchFamily="65" charset="-120"/>
              </a:rPr>
              <a:t>相關專業人力不足</a:t>
            </a:r>
          </a:p>
          <a:p>
            <a:pPr>
              <a:buNone/>
            </a:pPr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學校目前相關專業人員僅有心理師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標楷體" pitchFamily="65" charset="-120"/>
                <a:ea typeface="標楷體" pitchFamily="65" charset="-120"/>
              </a:rPr>
              <a:t>人為專職，職能、物理等治療為兼任人員，且受限鐘點，服務品質、時數較難全面滿足學生之需求。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評鑑項目三：課程教學</a:t>
            </a:r>
            <a:endParaRPr lang="zh-TW" altLang="en-US" sz="3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zh-TW" altLang="en-US" sz="28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訪評結果：有條件通過</a:t>
            </a:r>
          </a:p>
          <a:p>
            <a:pPr lvl="0"/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個別化教育計畫：通過</a:t>
            </a:r>
          </a:p>
          <a:p>
            <a:pPr lvl="0"/>
            <a:r>
              <a:rPr lang="en-US" altLang="zh-TW" sz="2800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sz="2800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課程發展：有條件通過</a:t>
            </a:r>
          </a:p>
          <a:p>
            <a:pPr lvl="0"/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sz="2800" dirty="0" smtClean="0"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2800" dirty="0" smtClean="0">
                <a:latin typeface="標楷體" pitchFamily="65" charset="-120"/>
                <a:ea typeface="標楷體" pitchFamily="65" charset="-120"/>
              </a:rPr>
              <a:t>教材編選：通過</a:t>
            </a:r>
          </a:p>
          <a:p>
            <a:pPr lvl="0"/>
            <a:r>
              <a:rPr lang="en-US" altLang="zh-TW" sz="2800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四</a:t>
            </a:r>
            <a:r>
              <a:rPr lang="en-US" altLang="zh-TW" sz="2800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適性學習：有條件通過</a:t>
            </a:r>
          </a:p>
          <a:p>
            <a:pPr lvl="0"/>
            <a:r>
              <a:rPr lang="en-US" altLang="zh-TW" sz="2800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五</a:t>
            </a:r>
            <a:r>
              <a:rPr lang="en-US" altLang="zh-TW" sz="2800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有效教學：有條件通過</a:t>
            </a:r>
          </a:p>
          <a:p>
            <a:pPr lvl="0"/>
            <a:r>
              <a:rPr lang="en-US" altLang="zh-TW" sz="2800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〈</a:t>
            </a:r>
            <a:r>
              <a:rPr lang="zh-TW" altLang="en-US" sz="2800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六</a:t>
            </a:r>
            <a:r>
              <a:rPr lang="en-US" altLang="zh-TW" sz="2800" dirty="0" smtClean="0">
                <a:solidFill>
                  <a:schemeClr val="bg2">
                    <a:lumMod val="25000"/>
                  </a:schemeClr>
                </a:solidFill>
                <a:latin typeface="標楷體" pitchFamily="65" charset="-120"/>
                <a:ea typeface="標楷體" pitchFamily="65" charset="-120"/>
              </a:rPr>
              <a:t>〉</a:t>
            </a:r>
            <a:r>
              <a:rPr lang="zh-TW" altLang="en-US" sz="28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專業精進：有條件通過</a:t>
            </a:r>
          </a:p>
          <a:p>
            <a:r>
              <a:rPr lang="en-US" dirty="0" smtClean="0"/>
              <a:t> </a:t>
            </a:r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386</TotalTime>
  <Words>2594</Words>
  <Application>Microsoft Office PowerPoint</Application>
  <PresentationFormat>如螢幕大小 (4:3)</PresentationFormat>
  <Paragraphs>330</Paragraphs>
  <Slides>33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33</vt:i4>
      </vt:variant>
    </vt:vector>
  </HeadingPairs>
  <TitlesOfParts>
    <vt:vector size="34" baseType="lpstr">
      <vt:lpstr>流線</vt:lpstr>
      <vt:lpstr>危機 . 轉機</vt:lpstr>
      <vt:lpstr> </vt:lpstr>
      <vt:lpstr>        --校務評鑑-- 評鑑項目一：校長領導</vt:lpstr>
      <vt:lpstr>評鑑項目一：校長領導</vt:lpstr>
      <vt:lpstr>評鑑項目一：校長領導</vt:lpstr>
      <vt:lpstr>評鑑項目二：行政管理 </vt:lpstr>
      <vt:lpstr>評鑑項目二：行政管理</vt:lpstr>
      <vt:lpstr>評鑑項目二：行政管理</vt:lpstr>
      <vt:lpstr>評鑑項目三：課程教學</vt:lpstr>
      <vt:lpstr>評鑑項目三：課程教學</vt:lpstr>
      <vt:lpstr>評鑑項目三：課程教學</vt:lpstr>
      <vt:lpstr>評鑑項目四：學務輔導 </vt:lpstr>
      <vt:lpstr>評鑑項目四：學務輔導</vt:lpstr>
      <vt:lpstr>評鑑項目五：實習輔導</vt:lpstr>
      <vt:lpstr>評鑑項目五：實習輔導</vt:lpstr>
      <vt:lpstr>評鑑項目五：實習輔導</vt:lpstr>
      <vt:lpstr>評鑑項目六：環境設備 </vt:lpstr>
      <vt:lpstr>評鑑項目六：環境設備</vt:lpstr>
      <vt:lpstr>評鑑項目六：環境設備</vt:lpstr>
      <vt:lpstr>評鑑項目七：社群互動 </vt:lpstr>
      <vt:lpstr>評鑑項目七：社群互動 </vt:lpstr>
      <vt:lpstr>評鑑項目八：績效表現 </vt:lpstr>
      <vt:lpstr>評鑑項目八：績效表現 </vt:lpstr>
      <vt:lpstr>評鑑項目八：績效表現 </vt:lpstr>
      <vt:lpstr>個案輔導評量</vt:lpstr>
      <vt:lpstr>投影片 26</vt:lpstr>
      <vt:lpstr>衝擊</vt:lpstr>
      <vt:lpstr>   轉機</vt:lpstr>
      <vt:lpstr> </vt:lpstr>
      <vt:lpstr>角色職責—校長</vt:lpstr>
      <vt:lpstr>角色職責—行政同仁</vt:lpstr>
      <vt:lpstr>角色任務—教師同仁</vt:lpstr>
      <vt:lpstr>投影片 33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危機 . 轉機</dc:title>
  <dc:creator>principal</dc:creator>
  <cp:lastModifiedBy>ahome</cp:lastModifiedBy>
  <cp:revision>48</cp:revision>
  <dcterms:created xsi:type="dcterms:W3CDTF">2013-02-07T04:33:36Z</dcterms:created>
  <dcterms:modified xsi:type="dcterms:W3CDTF">2013-02-18T03:51:05Z</dcterms:modified>
</cp:coreProperties>
</file>